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74" r:id="rId5"/>
  </p:sldMasterIdLst>
  <p:notesMasterIdLst>
    <p:notesMasterId r:id="rId19"/>
  </p:notesMasterIdLst>
  <p:sldIdLst>
    <p:sldId id="374" r:id="rId6"/>
    <p:sldId id="396" r:id="rId7"/>
    <p:sldId id="421" r:id="rId8"/>
    <p:sldId id="398" r:id="rId9"/>
    <p:sldId id="390" r:id="rId10"/>
    <p:sldId id="407" r:id="rId11"/>
    <p:sldId id="417" r:id="rId12"/>
    <p:sldId id="411" r:id="rId13"/>
    <p:sldId id="391" r:id="rId14"/>
    <p:sldId id="392" r:id="rId15"/>
    <p:sldId id="393" r:id="rId16"/>
    <p:sldId id="420" r:id="rId17"/>
    <p:sldId id="408" r:id="rId18"/>
  </p:sldIdLst>
  <p:sldSz cx="12192000" cy="6858000"/>
  <p:notesSz cx="6794500" cy="99314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72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83047" autoAdjust="0"/>
  </p:normalViewPr>
  <p:slideViewPr>
    <p:cSldViewPr snapToGrid="0">
      <p:cViewPr varScale="1">
        <p:scale>
          <a:sx n="73" d="100"/>
          <a:sy n="73" d="100"/>
        </p:scale>
        <p:origin x="8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9930051042432"/>
          <c:y val="5.3968862728391603E-2"/>
          <c:w val="0.83760694832572979"/>
          <c:h val="0.6814201035076044"/>
        </c:manualLayout>
      </c:layout>
      <c:areaChart>
        <c:grouping val="stacked"/>
        <c:varyColors val="0"/>
        <c:ser>
          <c:idx val="5"/>
          <c:order val="5"/>
          <c:tx>
            <c:strRef>
              <c:f>'00_FINAL_SUMMARY_TYPE'!$F$1</c:f>
              <c:strCache>
                <c:ptCount val="1"/>
                <c:pt idx="0">
                  <c:v>Thermal generation capacity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'00_FINAL_SUMMARY_TYPE'!$A$2:$A$14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'00_FINAL_SUMMARY_TYPE'!$F$2:$F$14</c:f>
              <c:numCache>
                <c:formatCode>General</c:formatCode>
                <c:ptCount val="13"/>
                <c:pt idx="0">
                  <c:v>471130.81841184502</c:v>
                </c:pt>
                <c:pt idx="1">
                  <c:v>469481.57841184502</c:v>
                </c:pt>
                <c:pt idx="2">
                  <c:v>461966.05479869701</c:v>
                </c:pt>
                <c:pt idx="3">
                  <c:v>462578.60679869598</c:v>
                </c:pt>
                <c:pt idx="4">
                  <c:v>461268.53910363402</c:v>
                </c:pt>
                <c:pt idx="5">
                  <c:v>456975.73910363403</c:v>
                </c:pt>
                <c:pt idx="6">
                  <c:v>454559.93910363398</c:v>
                </c:pt>
                <c:pt idx="7">
                  <c:v>450425.13910363399</c:v>
                </c:pt>
                <c:pt idx="8">
                  <c:v>439347.13910363399</c:v>
                </c:pt>
                <c:pt idx="9">
                  <c:v>435638.44910363399</c:v>
                </c:pt>
                <c:pt idx="10">
                  <c:v>433613.44910363399</c:v>
                </c:pt>
                <c:pt idx="11">
                  <c:v>431851.44910363399</c:v>
                </c:pt>
                <c:pt idx="12">
                  <c:v>430072.44910363399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8-4D9E-B13C-FD99A7518095}"/>
            </c:ext>
          </c:extLst>
        </c:ser>
        <c:ser>
          <c:idx val="6"/>
          <c:order val="6"/>
          <c:tx>
            <c:strRef>
              <c:f>'00_FINAL_SUMMARY_TYPE'!$G$1</c:f>
              <c:strCache>
                <c:ptCount val="1"/>
                <c:pt idx="0">
                  <c:v>Hydro generation capacity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'00_FINAL_SUMMARY_TYPE'!$A$2:$A$14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'00_FINAL_SUMMARY_TYPE'!$G$2:$G$14</c:f>
              <c:numCache>
                <c:formatCode>General</c:formatCode>
                <c:ptCount val="13"/>
                <c:pt idx="0">
                  <c:v>194467.881918028</c:v>
                </c:pt>
                <c:pt idx="1">
                  <c:v>196197.431654196</c:v>
                </c:pt>
                <c:pt idx="2">
                  <c:v>198670.272495766</c:v>
                </c:pt>
                <c:pt idx="3">
                  <c:v>200648.02418377899</c:v>
                </c:pt>
                <c:pt idx="4">
                  <c:v>201354.40303634299</c:v>
                </c:pt>
                <c:pt idx="5">
                  <c:v>194993.88455207899</c:v>
                </c:pt>
                <c:pt idx="6">
                  <c:v>204636.65784114899</c:v>
                </c:pt>
                <c:pt idx="7">
                  <c:v>208195.74521021801</c:v>
                </c:pt>
                <c:pt idx="8">
                  <c:v>209839.26257928801</c:v>
                </c:pt>
                <c:pt idx="9">
                  <c:v>211303.780028357</c:v>
                </c:pt>
                <c:pt idx="10">
                  <c:v>213794.28823742599</c:v>
                </c:pt>
                <c:pt idx="11">
                  <c:v>215182.104142002</c:v>
                </c:pt>
                <c:pt idx="12">
                  <c:v>217891.39557367901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78-4D9E-B13C-FD99A7518095}"/>
            </c:ext>
          </c:extLst>
        </c:ser>
        <c:ser>
          <c:idx val="7"/>
          <c:order val="7"/>
          <c:tx>
            <c:strRef>
              <c:f>'00_FINAL_SUMMARY_TYPE'!$H$1</c:f>
              <c:strCache>
                <c:ptCount val="1"/>
                <c:pt idx="0">
                  <c:v>Other non-RES generation capacity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numRef>
              <c:f>'00_FINAL_SUMMARY_TYPE'!$A$2:$A$14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'00_FINAL_SUMMARY_TYPE'!$H$2:$H$14</c:f>
              <c:numCache>
                <c:formatCode>General</c:formatCode>
                <c:ptCount val="13"/>
                <c:pt idx="0">
                  <c:v>54677.437017231197</c:v>
                </c:pt>
                <c:pt idx="1">
                  <c:v>50211.517533486098</c:v>
                </c:pt>
                <c:pt idx="2">
                  <c:v>55775.041049740903</c:v>
                </c:pt>
                <c:pt idx="3">
                  <c:v>55430.947927619702</c:v>
                </c:pt>
                <c:pt idx="4">
                  <c:v>50533.211143318797</c:v>
                </c:pt>
                <c:pt idx="5">
                  <c:v>55983.204623217098</c:v>
                </c:pt>
                <c:pt idx="6">
                  <c:v>51003.663577921303</c:v>
                </c:pt>
                <c:pt idx="7">
                  <c:v>56467.141662625501</c:v>
                </c:pt>
                <c:pt idx="8">
                  <c:v>52034.4373960866</c:v>
                </c:pt>
                <c:pt idx="9">
                  <c:v>52666.058069547697</c:v>
                </c:pt>
                <c:pt idx="10">
                  <c:v>53304.433833008799</c:v>
                </c:pt>
                <c:pt idx="11">
                  <c:v>53936.054526469998</c:v>
                </c:pt>
                <c:pt idx="12">
                  <c:v>59424.845249931102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78-4D9E-B13C-FD99A7518095}"/>
            </c:ext>
          </c:extLst>
        </c:ser>
        <c:ser>
          <c:idx val="8"/>
          <c:order val="8"/>
          <c:tx>
            <c:strRef>
              <c:f>'00_FINAL_SUMMARY_TYPE'!$I$1</c:f>
              <c:strCache>
                <c:ptCount val="1"/>
                <c:pt idx="0">
                  <c:v>Other RES generation capacity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numRef>
              <c:f>'00_FINAL_SUMMARY_TYPE'!$A$2:$A$14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'00_FINAL_SUMMARY_TYPE'!$I$2:$I$14</c:f>
              <c:numCache>
                <c:formatCode>General</c:formatCode>
                <c:ptCount val="13"/>
                <c:pt idx="0">
                  <c:v>32571.983834387898</c:v>
                </c:pt>
                <c:pt idx="1">
                  <c:v>29059.193780809601</c:v>
                </c:pt>
                <c:pt idx="2">
                  <c:v>34355.8332611851</c:v>
                </c:pt>
                <c:pt idx="3">
                  <c:v>34772.5936936449</c:v>
                </c:pt>
                <c:pt idx="4">
                  <c:v>31099.123567958999</c:v>
                </c:pt>
                <c:pt idx="5">
                  <c:v>36277.078280280301</c:v>
                </c:pt>
                <c:pt idx="6">
                  <c:v>31874.9971055633</c:v>
                </c:pt>
                <c:pt idx="7">
                  <c:v>36571.280238192398</c:v>
                </c:pt>
                <c:pt idx="8">
                  <c:v>32190.392641745901</c:v>
                </c:pt>
                <c:pt idx="9">
                  <c:v>32463.627630634401</c:v>
                </c:pt>
                <c:pt idx="10">
                  <c:v>32714.7039025429</c:v>
                </c:pt>
                <c:pt idx="11">
                  <c:v>32964.244318048499</c:v>
                </c:pt>
                <c:pt idx="12">
                  <c:v>38385.176354552001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78-4D9E-B13C-FD99A7518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636688"/>
        <c:axId val="386639640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'00_FINAL_SUMMARY_TYPE'!$A$1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'00_FINAL_SUMMARY_TYPE'!$A$2:$A$14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2023</c:v>
                      </c:pt>
                      <c:pt idx="6">
                        <c:v>2024</c:v>
                      </c:pt>
                      <c:pt idx="7">
                        <c:v>2025</c:v>
                      </c:pt>
                      <c:pt idx="8">
                        <c:v>2026</c:v>
                      </c:pt>
                      <c:pt idx="9">
                        <c:v>2027</c:v>
                      </c:pt>
                      <c:pt idx="10">
                        <c:v>2028</c:v>
                      </c:pt>
                      <c:pt idx="11">
                        <c:v>2029</c:v>
                      </c:pt>
                      <c:pt idx="12">
                        <c:v>2030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'00_FINAL_SUMMARY_TYPE'!$A$2:$A$14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2023</c:v>
                      </c:pt>
                      <c:pt idx="6">
                        <c:v>2024</c:v>
                      </c:pt>
                      <c:pt idx="7">
                        <c:v>2025</c:v>
                      </c:pt>
                      <c:pt idx="8">
                        <c:v>2026</c:v>
                      </c:pt>
                      <c:pt idx="9">
                        <c:v>2027</c:v>
                      </c:pt>
                      <c:pt idx="10">
                        <c:v>2028</c:v>
                      </c:pt>
                      <c:pt idx="11">
                        <c:v>2029</c:v>
                      </c:pt>
                      <c:pt idx="12">
                        <c:v>2030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1978-4D9E-B13C-FD99A7518095}"/>
                  </c:ext>
                </c:extLst>
              </c15:ser>
            </c15:filteredAreaSeries>
            <c15:filteredArea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'00_FINAL_SUMMARY_TYPE'!$C$1</c15:sqref>
                        </c15:formulaRef>
                      </c:ext>
                    </c:extLst>
                    <c:strCache>
                      <c:ptCount val="1"/>
                      <c:pt idx="0">
                        <c:v>Average consumption peak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2023</c:v>
                      </c:pt>
                      <c:pt idx="6">
                        <c:v>2024</c:v>
                      </c:pt>
                      <c:pt idx="7">
                        <c:v>2025</c:v>
                      </c:pt>
                      <c:pt idx="8">
                        <c:v>2026</c:v>
                      </c:pt>
                      <c:pt idx="9">
                        <c:v>2027</c:v>
                      </c:pt>
                      <c:pt idx="10">
                        <c:v>2028</c:v>
                      </c:pt>
                      <c:pt idx="11">
                        <c:v>2029</c:v>
                      </c:pt>
                      <c:pt idx="12">
                        <c:v>2030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'00_FINAL_SUMMARY_TYPE'!$C$2:$C$14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558362.64138254605</c:v>
                      </c:pt>
                      <c:pt idx="1">
                        <c:v>563734.06901337102</c:v>
                      </c:pt>
                      <c:pt idx="2">
                        <c:v>569105.49664419505</c:v>
                      </c:pt>
                      <c:pt idx="3">
                        <c:v>574476.92427501897</c:v>
                      </c:pt>
                      <c:pt idx="4">
                        <c:v>579848.35190584406</c:v>
                      </c:pt>
                      <c:pt idx="5">
                        <c:v>585219.77953666798</c:v>
                      </c:pt>
                      <c:pt idx="6">
                        <c:v>590591.20716749295</c:v>
                      </c:pt>
                      <c:pt idx="7">
                        <c:v>595962.63479831698</c:v>
                      </c:pt>
                      <c:pt idx="8">
                        <c:v>601334.06242914102</c:v>
                      </c:pt>
                      <c:pt idx="9">
                        <c:v>606705.49005996599</c:v>
                      </c:pt>
                      <c:pt idx="10">
                        <c:v>612076.91769079003</c:v>
                      </c:pt>
                      <c:pt idx="11">
                        <c:v>617448.34532161499</c:v>
                      </c:pt>
                      <c:pt idx="12">
                        <c:v>622819.77295243903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978-4D9E-B13C-FD99A7518095}"/>
                  </c:ext>
                </c:extLst>
              </c15:ser>
            </c15:filteredAreaSeries>
            <c15:filteredArea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'00_FINAL_SUMMARY_TYPE'!$D$1</c15:sqref>
                        </c15:formulaRef>
                      </c:ext>
                    </c:extLst>
                    <c:strCache>
                      <c:ptCount val="1"/>
                      <c:pt idx="0">
                        <c:v>Reserve requirements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2023</c:v>
                      </c:pt>
                      <c:pt idx="6">
                        <c:v>2024</c:v>
                      </c:pt>
                      <c:pt idx="7">
                        <c:v>2025</c:v>
                      </c:pt>
                      <c:pt idx="8">
                        <c:v>2026</c:v>
                      </c:pt>
                      <c:pt idx="9">
                        <c:v>2027</c:v>
                      </c:pt>
                      <c:pt idx="10">
                        <c:v>2028</c:v>
                      </c:pt>
                      <c:pt idx="11">
                        <c:v>2029</c:v>
                      </c:pt>
                      <c:pt idx="12">
                        <c:v>2030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'00_FINAL_SUMMARY_TYPE'!$D$2:$D$14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10417.775260029701</c:v>
                      </c:pt>
                      <c:pt idx="1">
                        <c:v>7613.7752600297099</c:v>
                      </c:pt>
                      <c:pt idx="2">
                        <c:v>11973.775260029701</c:v>
                      </c:pt>
                      <c:pt idx="3">
                        <c:v>10712.775260029701</c:v>
                      </c:pt>
                      <c:pt idx="4">
                        <c:v>7716.7752600297099</c:v>
                      </c:pt>
                      <c:pt idx="5">
                        <c:v>10220.775260029701</c:v>
                      </c:pt>
                      <c:pt idx="6">
                        <c:v>7724.7752600297099</c:v>
                      </c:pt>
                      <c:pt idx="7">
                        <c:v>13687.775260029701</c:v>
                      </c:pt>
                      <c:pt idx="8">
                        <c:v>8034.7752600297099</c:v>
                      </c:pt>
                      <c:pt idx="9">
                        <c:v>8040.7752600297099</c:v>
                      </c:pt>
                      <c:pt idx="10">
                        <c:v>8046.7752600297099</c:v>
                      </c:pt>
                      <c:pt idx="11">
                        <c:v>8052.7752600297099</c:v>
                      </c:pt>
                      <c:pt idx="12">
                        <c:v>10717.775260029701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978-4D9E-B13C-FD99A7518095}"/>
                  </c:ext>
                </c:extLst>
              </c15:ser>
            </c15:filteredAreaSeries>
            <c15:filteredArea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'00_FINAL_SUMMARY_TYPE'!$E$1</c15:sqref>
                        </c15:formulaRef>
                      </c:ext>
                    </c:extLst>
                    <c:strCache>
                      <c:ptCount val="1"/>
                      <c:pt idx="0">
                        <c:v>Demand-side response potential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2023</c:v>
                      </c:pt>
                      <c:pt idx="6">
                        <c:v>2024</c:v>
                      </c:pt>
                      <c:pt idx="7">
                        <c:v>2025</c:v>
                      </c:pt>
                      <c:pt idx="8">
                        <c:v>2026</c:v>
                      </c:pt>
                      <c:pt idx="9">
                        <c:v>2027</c:v>
                      </c:pt>
                      <c:pt idx="10">
                        <c:v>2028</c:v>
                      </c:pt>
                      <c:pt idx="11">
                        <c:v>2029</c:v>
                      </c:pt>
                      <c:pt idx="12">
                        <c:v>2030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'00_FINAL_SUMMARY_TYPE'!$E$2:$E$14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19824.432000000001</c:v>
                      </c:pt>
                      <c:pt idx="1">
                        <c:v>19005.735999999899</c:v>
                      </c:pt>
                      <c:pt idx="2">
                        <c:v>20560.204000000002</c:v>
                      </c:pt>
                      <c:pt idx="3">
                        <c:v>20805.734333333301</c:v>
                      </c:pt>
                      <c:pt idx="4">
                        <c:v>20704.911666666601</c:v>
                      </c:pt>
                      <c:pt idx="5">
                        <c:v>23080.145</c:v>
                      </c:pt>
                      <c:pt idx="6">
                        <c:v>22397.776999999998</c:v>
                      </c:pt>
                      <c:pt idx="7">
                        <c:v>24246.417000000001</c:v>
                      </c:pt>
                      <c:pt idx="8">
                        <c:v>23752.4712857142</c:v>
                      </c:pt>
                      <c:pt idx="9">
                        <c:v>24489.225571428498</c:v>
                      </c:pt>
                      <c:pt idx="10">
                        <c:v>25225.9798571428</c:v>
                      </c:pt>
                      <c:pt idx="11">
                        <c:v>25962.734142857102</c:v>
                      </c:pt>
                      <c:pt idx="12">
                        <c:v>27930.1884285714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1978-4D9E-B13C-FD99A7518095}"/>
                  </c:ext>
                </c:extLst>
              </c15:ser>
            </c15:filteredAreaSeries>
          </c:ext>
        </c:extLst>
      </c:areaChart>
      <c:lineChart>
        <c:grouping val="standard"/>
        <c:varyColors val="0"/>
        <c:ser>
          <c:idx val="9"/>
          <c:order val="9"/>
          <c:tx>
            <c:strRef>
              <c:f>'00_FINAL_SUMMARY_TYPE'!$J$1</c:f>
              <c:strCache>
                <c:ptCount val="1"/>
                <c:pt idx="0">
                  <c:v>Peak demand minus DSR plus reserves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'00_FINAL_SUMMARY_TYPE'!$J$2:$J$14</c:f>
              <c:numCache>
                <c:formatCode>General</c:formatCode>
                <c:ptCount val="13"/>
                <c:pt idx="0">
                  <c:v>599043.28093612962</c:v>
                </c:pt>
                <c:pt idx="1">
                  <c:v>603074.78444206784</c:v>
                </c:pt>
                <c:pt idx="2">
                  <c:v>611897.12394800468</c:v>
                </c:pt>
                <c:pt idx="3">
                  <c:v>616407.40112060937</c:v>
                </c:pt>
                <c:pt idx="4">
                  <c:v>619529.03129321407</c:v>
                </c:pt>
                <c:pt idx="5">
                  <c:v>625674.60546581773</c:v>
                </c:pt>
                <c:pt idx="6">
                  <c:v>629877.78097175469</c:v>
                </c:pt>
                <c:pt idx="7">
                  <c:v>640008.94847769267</c:v>
                </c:pt>
                <c:pt idx="8">
                  <c:v>640866.70169791649</c:v>
                </c:pt>
                <c:pt idx="9">
                  <c:v>646152.7549181392</c:v>
                </c:pt>
                <c:pt idx="10">
                  <c:v>651438.8081383619</c:v>
                </c:pt>
                <c:pt idx="11">
                  <c:v>656724.86135858553</c:v>
                </c:pt>
                <c:pt idx="12">
                  <c:v>663439.21457880829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978-4D9E-B13C-FD99A7518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636688"/>
        <c:axId val="38663964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'00_FINAL_SUMMARY_TYPE'!$B$1</c15:sqref>
                        </c15:formulaRef>
                      </c:ext>
                    </c:extLst>
                    <c:strCache>
                      <c:ptCount val="1"/>
                      <c:pt idx="0">
                        <c:v>Maximum consumption peak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'00_FINAL_SUMMARY_TYPE'!$B$2:$B$14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608449.93767609994</c:v>
                      </c:pt>
                      <c:pt idx="1">
                        <c:v>614466.74518203805</c:v>
                      </c:pt>
                      <c:pt idx="2">
                        <c:v>620483.552687975</c:v>
                      </c:pt>
                      <c:pt idx="3">
                        <c:v>626500.36019391299</c:v>
                      </c:pt>
                      <c:pt idx="4">
                        <c:v>632517.16769985098</c:v>
                      </c:pt>
                      <c:pt idx="5">
                        <c:v>638533.97520578804</c:v>
                      </c:pt>
                      <c:pt idx="6">
                        <c:v>644550.78271172498</c:v>
                      </c:pt>
                      <c:pt idx="7">
                        <c:v>650567.59021766298</c:v>
                      </c:pt>
                      <c:pt idx="8">
                        <c:v>656584.39772360097</c:v>
                      </c:pt>
                      <c:pt idx="9">
                        <c:v>662601.20522953803</c:v>
                      </c:pt>
                      <c:pt idx="10">
                        <c:v>668618.01273547497</c:v>
                      </c:pt>
                      <c:pt idx="11">
                        <c:v>674634.82024141296</c:v>
                      </c:pt>
                      <c:pt idx="12">
                        <c:v>680651.62774735002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1978-4D9E-B13C-FD99A7518095}"/>
                  </c:ext>
                </c:extLst>
              </c15:ser>
            </c15:filteredLineSeries>
          </c:ext>
        </c:extLst>
      </c:lineChart>
      <c:catAx>
        <c:axId val="38663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86639640"/>
        <c:crosses val="autoZero"/>
        <c:auto val="1"/>
        <c:lblAlgn val="ctr"/>
        <c:lblOffset val="100"/>
        <c:noMultiLvlLbl val="0"/>
      </c:catAx>
      <c:valAx>
        <c:axId val="38663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866366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83761277839943E-2"/>
          <c:y val="0.81405920745450233"/>
          <c:w val="0.9089272406979898"/>
          <c:h val="0.165702469022350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zero"/>
    <c:showDLblsOverMax val="0"/>
  </c:chart>
  <c:spPr>
    <a:solidFill>
      <a:sysClr val="window" lastClr="FFFFFF"/>
    </a:solidFill>
    <a:ln w="9525">
      <a:solidFill>
        <a:srgbClr val="006272"/>
      </a:solidFill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E0E67-4BD2-4872-BC53-75916D7F3BF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D387B-6D7A-4F82-921E-1E0A05708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7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Eesti turgu pole olemas, Eesti on osa Euroopa elektriturust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D387B-6D7A-4F82-921E-1E0A057082C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22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1. Eesti on osa Euroopa elektriturust, seega Varustuskindlust vaatame Euroopa üleselt</a:t>
            </a:r>
          </a:p>
          <a:p>
            <a:r>
              <a:rPr lang="et-EE" dirty="0" smtClean="0"/>
              <a:t>2. Lisaks sellele oleme </a:t>
            </a:r>
            <a:r>
              <a:rPr lang="et-EE" dirty="0" err="1" smtClean="0"/>
              <a:t>sisemin</a:t>
            </a:r>
            <a:r>
              <a:rPr lang="et-EE" dirty="0" smtClean="0"/>
              <a:t>, MKM, KA kokku leppinud täiendavad stsenaariumid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3. </a:t>
            </a:r>
            <a:r>
              <a:rPr lang="et-EE" b="1" dirty="0" smtClean="0">
                <a:latin typeface="Klavika"/>
              </a:rPr>
              <a:t>Kõigi stsenaariumite järgi on </a:t>
            </a:r>
            <a:r>
              <a:rPr lang="fi-FI" b="1" dirty="0" smtClean="0">
                <a:latin typeface="Klavika"/>
              </a:rPr>
              <a:t>Eesti </a:t>
            </a:r>
            <a:r>
              <a:rPr lang="fi-FI" b="1" dirty="0" err="1" smtClean="0">
                <a:latin typeface="Klavika"/>
              </a:rPr>
              <a:t>varustuskindlus</a:t>
            </a:r>
            <a:r>
              <a:rPr lang="fi-FI" b="1" dirty="0" smtClean="0">
                <a:latin typeface="Klavika"/>
              </a:rPr>
              <a:t> </a:t>
            </a:r>
            <a:r>
              <a:rPr lang="fi-FI" b="1" dirty="0" err="1" smtClean="0">
                <a:latin typeface="Klavika"/>
              </a:rPr>
              <a:t>tagatud</a:t>
            </a:r>
            <a:r>
              <a:rPr lang="fi-FI" b="1" dirty="0" smtClean="0">
                <a:latin typeface="Klavika"/>
              </a:rPr>
              <a:t> </a:t>
            </a:r>
            <a:r>
              <a:rPr lang="fi-FI" b="1" dirty="0" err="1" smtClean="0">
                <a:latin typeface="Klavika"/>
              </a:rPr>
              <a:t>vähemalt</a:t>
            </a:r>
            <a:r>
              <a:rPr lang="fi-FI" b="1" dirty="0" smtClean="0">
                <a:latin typeface="Klavika"/>
              </a:rPr>
              <a:t> </a:t>
            </a:r>
            <a:r>
              <a:rPr lang="fi-FI" b="1" dirty="0" err="1" smtClean="0">
                <a:latin typeface="Klavika"/>
              </a:rPr>
              <a:t>kuni</a:t>
            </a:r>
            <a:r>
              <a:rPr lang="fi-FI" b="1" dirty="0" smtClean="0">
                <a:latin typeface="Klavika"/>
              </a:rPr>
              <a:t> 2025. </a:t>
            </a:r>
            <a:r>
              <a:rPr lang="fi-FI" b="1" dirty="0" err="1" smtClean="0">
                <a:latin typeface="Klavika"/>
              </a:rPr>
              <a:t>aastani</a:t>
            </a:r>
            <a:r>
              <a:rPr lang="fi-FI" b="1" dirty="0" smtClean="0">
                <a:latin typeface="Klavika"/>
              </a:rPr>
              <a:t>.</a:t>
            </a:r>
            <a:endParaRPr lang="en-GB" b="1" dirty="0" smtClean="0">
              <a:latin typeface="Klavika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D387B-6D7A-4F82-921E-1E0A057082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6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ÜleEuroopaline</a:t>
            </a:r>
            <a:r>
              <a:rPr lang="et-EE" dirty="0" smtClean="0"/>
              <a:t> analüüs kuni 2030 aastani valmib 2020 aasta lõpuks.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D387B-6D7A-4F82-921E-1E0A057082C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56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t-EE" dirty="0" smtClean="0"/>
              <a:t>Valmistumaks 2020 analüüsi tulemuste põhjal vajalike meetmete kasutusele võtmiseks tuleks</a:t>
            </a:r>
            <a:r>
              <a:rPr lang="et-EE" baseline="0" dirty="0" smtClean="0"/>
              <a:t> teha teatavad tegevused</a:t>
            </a:r>
          </a:p>
          <a:p>
            <a:pPr marL="228600" indent="-228600">
              <a:buAutoNum type="arabicPeriod"/>
            </a:pPr>
            <a:r>
              <a:rPr lang="et-EE" baseline="0" dirty="0" smtClean="0"/>
              <a:t>On tegevusi, mida saab juba ettevalmistavalt teha, nt. standard, turutõrgete likvideerimise tegevuskava, võimsusmehhanismi disain</a:t>
            </a:r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D387B-6D7A-4F82-921E-1E0A057082C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4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B9E51B-B33C-4412-AAA2-E6F3B1E5EA31}" type="datetime1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8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E04CA1-C918-47B4-BEA2-2DD320DF1934}" type="datetime1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9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D57F-3CF6-4E42-A2E4-F7F6759E2E18}" type="datetime1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1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043354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838200" y="1724025"/>
            <a:ext cx="10515600" cy="3703638"/>
          </a:xfrm>
        </p:spPr>
        <p:txBody>
          <a:bodyPr>
            <a:normAutofit/>
          </a:bodyPr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F6E85"/>
              </a:buClr>
              <a:buSzTx/>
              <a:buFont typeface="Arial" charset="0"/>
              <a:buChar char="•"/>
              <a:tabLst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895350" indent="-447675">
              <a:buFont typeface="Arial" charset="0"/>
              <a:buChar char="•"/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 marL="444500" indent="-355600">
              <a:buFont typeface="Arial" charset="0"/>
              <a:buChar char="•"/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 marL="444500" indent="-355600">
              <a:buFont typeface="Arial" charset="0"/>
              <a:buChar char="•"/>
              <a:defRPr sz="2400">
                <a:solidFill>
                  <a:schemeClr val="bg2">
                    <a:lumMod val="50000"/>
                  </a:schemeClr>
                </a:solidFill>
              </a:defRPr>
            </a:lvl4pPr>
            <a:lvl5pPr marL="2057400" indent="-228600">
              <a:buFont typeface="Arial" charset="0"/>
              <a:buChar char="•"/>
              <a:defRPr sz="2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74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glise keelse logo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552517" y="5949950"/>
            <a:ext cx="2207683" cy="71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00" y="5903503"/>
            <a:ext cx="1896264" cy="632088"/>
          </a:xfrm>
          <a:prstGeom prst="rect">
            <a:avLst/>
          </a:prstGeom>
        </p:spPr>
      </p:pic>
      <p:sp>
        <p:nvSpPr>
          <p:cNvPr id="7" name="Title 1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043354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9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2949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677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3140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9196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230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63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B38C7-F3F7-41E7-B09A-0DB1BBABCC11}" type="datetime1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33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6549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7476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6920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1770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864EFC-EAE9-4C39-9240-C60752B7A428}" type="datetimeFigureOut">
              <a:rPr lang="et-EE" smtClean="0"/>
              <a:t>20.06.2019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E6F6C-B71C-43E1-9171-9EC7CA8B89E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877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5C3B73-1D34-4624-B302-2200CC7B0AD8}" type="datetime1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2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603E77-077C-42ED-AEAA-3936EF9BC4C0}" type="datetime1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423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FBE9A8-C320-4F9E-831C-6ED02941498D}" type="datetime1">
              <a:rPr lang="en-GB" smtClean="0"/>
              <a:t>20/06/2019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76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B3A92-2F3B-4ABE-80DA-608F9B1F561B}" type="datetime1">
              <a:rPr lang="en-GB" smtClean="0"/>
              <a:t>20/06/2019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94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D3F45B-1A79-4159-9283-4FE857B3FEDC}" type="datetime1">
              <a:rPr lang="en-GB" smtClean="0"/>
              <a:t>20/06/2019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9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D71469-C0C2-437A-8555-D53287CE5E21}" type="datetime1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8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499B86-9ED4-450E-B947-E2D55B2D2FED}" type="datetime1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DE01F9-BA1A-4616-8840-E57FDFE21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1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4"/>
            <a:ext cx="12192000" cy="68531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146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272"/>
          </a:solidFill>
          <a:latin typeface="Klavika Bd" panose="0200080305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6272"/>
          </a:solidFill>
          <a:latin typeface="Klavika Md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6272"/>
          </a:solidFill>
          <a:latin typeface="Klavika Md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6272"/>
          </a:solidFill>
          <a:latin typeface="Klavika Md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272"/>
          </a:solidFill>
          <a:latin typeface="Klavika Md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272"/>
          </a:solidFill>
          <a:latin typeface="Klavika Md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4"/>
            <a:ext cx="12192000" cy="68531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8229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Klavika Bold" panose="0200080604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Klavika Md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Klavika Md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Klavika Md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Klavika Md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Klavika Md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5400" dirty="0" smtClean="0"/>
              <a:t>Eesti varustuskindlus elektriga 2025+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20.06.2019</a:t>
            </a:r>
          </a:p>
          <a:p>
            <a:r>
              <a:rPr lang="et-EE" dirty="0" smtClean="0"/>
              <a:t>Elering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386" y="288515"/>
            <a:ext cx="1301476" cy="466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128" y="5557345"/>
            <a:ext cx="2380058" cy="85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01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/>
          </p:cNvSpPr>
          <p:nvPr/>
        </p:nvSpPr>
        <p:spPr>
          <a:xfrm>
            <a:off x="5487528" y="46166"/>
            <a:ext cx="4081130" cy="646331"/>
          </a:xfrm>
          <a:prstGeom prst="rect">
            <a:avLst/>
          </a:prstGeom>
          <a:solidFill>
            <a:srgbClr val="006272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Klavika"/>
              </a:rPr>
              <a:t>Baltikumi</a:t>
            </a:r>
            <a:r>
              <a:rPr lang="en-GB" dirty="0">
                <a:solidFill>
                  <a:schemeClr val="bg1"/>
                </a:solidFill>
                <a:latin typeface="Klavika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Klavika"/>
              </a:rPr>
              <a:t>hädaolukorra</a:t>
            </a:r>
            <a:r>
              <a:rPr lang="en-GB" dirty="0">
                <a:solidFill>
                  <a:schemeClr val="bg1"/>
                </a:solidFill>
                <a:latin typeface="Klavika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Klavika"/>
              </a:rPr>
              <a:t>toimepidevuse</a:t>
            </a:r>
            <a:r>
              <a:rPr lang="en-GB" dirty="0">
                <a:solidFill>
                  <a:schemeClr val="bg1"/>
                </a:solidFill>
                <a:latin typeface="Klavika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Klavika"/>
              </a:rPr>
              <a:t>stsenaarium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7928" y="4071257"/>
            <a:ext cx="8233427" cy="24955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Stsenaariumi eeldused: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Kuni 2025 – Balti riigid on jäänud saartalitlusse IPS/UPS energiasüsteemist ja moodustavad eraldi Balti </a:t>
            </a:r>
            <a:r>
              <a:rPr lang="et-EE" sz="1400" dirty="0" smtClean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sünkroonala. Pärast </a:t>
            </a: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2025 – Balti riigid on jäänud saartalitlusse Euroopa energiasüsteemist ja moodustavad eraldi Balti sünkroonala.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Alalisvooluühendused teiste regioonidega puuduvad.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t-EE" sz="1400" dirty="0" smtClean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Sektorite </a:t>
            </a: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tarbimisandmed on leitud Baltimaade statistikaametite andmebaasidest, mille kaudu on leitud sektori osakaal kogu lõpptarbimisest ning on eeldatud sektori osakaalu samaks jäämist ka tiputarbimise ajal.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F6E85"/>
              </a:buClr>
            </a:pPr>
            <a:endParaRPr lang="en-GB" sz="1200" dirty="0">
              <a:latin typeface="Klavik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280" y="1450109"/>
            <a:ext cx="3708591" cy="3539430"/>
          </a:xfrm>
          <a:prstGeom prst="rect">
            <a:avLst/>
          </a:prstGeom>
          <a:solidFill>
            <a:srgbClr val="006272"/>
          </a:solidFill>
        </p:spPr>
        <p:txBody>
          <a:bodyPr wrap="square">
            <a:spAutoFit/>
          </a:bodyPr>
          <a:lstStyle/>
          <a:p>
            <a:r>
              <a:rPr lang="et-EE" sz="14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Järeldused: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Alalisvooluühenduste </a:t>
            </a:r>
            <a:r>
              <a:rPr lang="et-EE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puudumise korral oleks Baltimaades tootmispiisavuse seisukohalt kindlasti võimalik tagada kodumajapidamiste, äri- ja avaliku teeninduse sektori elektrivarustus, muude sektorite elektrivarustust peaks vajadusel piirama. </a:t>
            </a:r>
            <a:endParaRPr lang="et-EE" sz="1400" dirty="0" smtClean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Ilma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ülekandevõimsusteta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ei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ole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tänasel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päeval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Balti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riikidel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võimalik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tagada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piisavaid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kiireid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sagedusreserve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mistõttu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võivad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täiendavad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avariid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põhjustada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täiendavat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tarbimise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automaatset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väljalülitamist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Sagedusreservid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hangitakse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sünkroniseerimise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projekti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raames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.</a:t>
            </a:r>
            <a:endParaRPr lang="et-EE" sz="1400" dirty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280" y="369332"/>
            <a:ext cx="3708591" cy="1080777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  <a:latin typeface="Klavika"/>
              </a:rPr>
              <a:t>Baltikumi</a:t>
            </a:r>
            <a:r>
              <a:rPr lang="en-GB" b="1" dirty="0" smtClean="0">
                <a:solidFill>
                  <a:schemeClr val="bg1"/>
                </a:solidFill>
                <a:latin typeface="Klavika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Klavika"/>
              </a:rPr>
              <a:t>hädaolukorra</a:t>
            </a:r>
            <a:r>
              <a:rPr lang="en-GB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Klavika"/>
              </a:rPr>
              <a:t>toimepidevuse</a:t>
            </a:r>
            <a:r>
              <a:rPr lang="en-GB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Klavika"/>
              </a:rPr>
              <a:t>stsenaarium</a:t>
            </a:r>
            <a:endParaRPr lang="et-EE" sz="1600" b="1" dirty="0" smtClean="0">
              <a:solidFill>
                <a:schemeClr val="bg1"/>
              </a:solidFill>
              <a:latin typeface="Klavika"/>
            </a:endParaRPr>
          </a:p>
          <a:p>
            <a:r>
              <a:rPr lang="en-GB" sz="1600" dirty="0" err="1" smtClean="0"/>
              <a:t>Tõenäosus</a:t>
            </a:r>
            <a:r>
              <a:rPr lang="et-EE" sz="1600" dirty="0" smtClean="0"/>
              <a:t>: </a:t>
            </a:r>
            <a:r>
              <a:rPr lang="en-GB" sz="1600" dirty="0"/>
              <a:t>&lt;1</a:t>
            </a:r>
            <a:r>
              <a:rPr lang="en-GB" sz="1600" dirty="0" smtClean="0"/>
              <a:t>%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305" y="692497"/>
            <a:ext cx="6313276" cy="35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2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/>
          </p:cNvSpPr>
          <p:nvPr/>
        </p:nvSpPr>
        <p:spPr>
          <a:xfrm>
            <a:off x="5197792" y="178207"/>
            <a:ext cx="5521008" cy="369332"/>
          </a:xfrm>
          <a:prstGeom prst="rect">
            <a:avLst/>
          </a:prstGeom>
          <a:solidFill>
            <a:srgbClr val="006272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Klavika"/>
              </a:rPr>
              <a:t>Eesti </a:t>
            </a:r>
            <a:r>
              <a:rPr lang="fi-FI" b="1" dirty="0" err="1">
                <a:solidFill>
                  <a:schemeClr val="bg1"/>
                </a:solidFill>
                <a:latin typeface="Klavika"/>
              </a:rPr>
              <a:t>elutähtsa</a:t>
            </a:r>
            <a:r>
              <a:rPr lang="fi-FI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fi-FI" b="1" dirty="0" err="1">
                <a:solidFill>
                  <a:schemeClr val="bg1"/>
                </a:solidFill>
                <a:latin typeface="Klavika"/>
              </a:rPr>
              <a:t>teenuse</a:t>
            </a:r>
            <a:r>
              <a:rPr lang="fi-FI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fi-FI" b="1" dirty="0" err="1">
                <a:solidFill>
                  <a:schemeClr val="bg1"/>
                </a:solidFill>
                <a:latin typeface="Klavika"/>
              </a:rPr>
              <a:t>stsenaarium</a:t>
            </a:r>
            <a:endParaRPr lang="en-US" i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9078" y="4284798"/>
            <a:ext cx="8233427" cy="24955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Stsenaariumi eeldused: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Eesti on erakorraliselt jäänud </a:t>
            </a:r>
            <a:r>
              <a:rPr lang="et-EE" sz="1400" dirty="0" smtClean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saartalitlusse. Puuduvad </a:t>
            </a: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elektriühendused teiste riikidega.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Elektrisüsteem olema valmis toimima piiramata </a:t>
            </a:r>
            <a:r>
              <a:rPr lang="et-EE" sz="1400" dirty="0" smtClean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ajaperioodi. Elektrisüsteem </a:t>
            </a: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peab olema võimeline pidevalt katma elutähtsa teenuse tarbimise ja </a:t>
            </a:r>
            <a:r>
              <a:rPr lang="et-EE" sz="1400" dirty="0" err="1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üldhuviteenuse</a:t>
            </a: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tarbimise.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Elutähtsa teenuse ja </a:t>
            </a:r>
            <a:r>
              <a:rPr lang="et-EE" sz="1400" dirty="0" err="1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üldhuviteenuse</a:t>
            </a: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maksimaalne tarbimine on hinnanguliselt 200 MW</a:t>
            </a:r>
            <a:r>
              <a:rPr lang="et-EE" sz="1400" dirty="0" smtClean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1760" y="2161309"/>
            <a:ext cx="3708591" cy="3123932"/>
          </a:xfrm>
          <a:prstGeom prst="rect">
            <a:avLst/>
          </a:prstGeom>
          <a:solidFill>
            <a:srgbClr val="006272"/>
          </a:solidFill>
        </p:spPr>
        <p:txBody>
          <a:bodyPr wrap="square">
            <a:spAutoFit/>
          </a:bodyPr>
          <a:lstStyle/>
          <a:p>
            <a:r>
              <a:rPr lang="et-EE" sz="14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Järeldused: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Eesti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elutähtsa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teenuse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ja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üldhuviteenuse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elektritarbimine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võimalik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katta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olemasoleva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tootmisvõimsusega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. </a:t>
            </a:r>
            <a:endParaRPr lang="et-EE" sz="1400" dirty="0" smtClean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Nimetatud</a:t>
            </a:r>
            <a:r>
              <a:rPr lang="en-US" sz="14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tarbimine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on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seejuures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võimalik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katta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ka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ilma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põlevkivi</a:t>
            </a:r>
            <a:r>
              <a:rPr lang="en-US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elektrijaamadeta</a:t>
            </a:r>
            <a:r>
              <a:rPr lang="en-US" sz="14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.</a:t>
            </a:r>
            <a:endParaRPr lang="et-EE" sz="1400" dirty="0" smtClean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Üheks </a:t>
            </a:r>
            <a:r>
              <a:rPr lang="et-EE" sz="14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väljakutseks </a:t>
            </a:r>
            <a:r>
              <a:rPr lang="et-EE" sz="14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oleks antud stsenaariumi puhul elektrisüsteemi stabiilsus, kuna suuremate elementide avarii korral lülituks sarnaselt eelmise stsenaariumiga automaatselt osa tarbimisest välja</a:t>
            </a:r>
            <a:endParaRPr lang="et-EE" sz="1400" dirty="0" smtClean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760" y="1047165"/>
            <a:ext cx="3708591" cy="1032864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Klavika"/>
              </a:rPr>
              <a:t>Eesti </a:t>
            </a:r>
            <a:r>
              <a:rPr lang="fi-FI" b="1" dirty="0" err="1">
                <a:solidFill>
                  <a:schemeClr val="bg1"/>
                </a:solidFill>
                <a:latin typeface="Klavika"/>
              </a:rPr>
              <a:t>elutähtsa</a:t>
            </a:r>
            <a:r>
              <a:rPr lang="fi-FI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fi-FI" b="1" dirty="0" err="1">
                <a:solidFill>
                  <a:schemeClr val="bg1"/>
                </a:solidFill>
                <a:latin typeface="Klavika"/>
              </a:rPr>
              <a:t>teenuse</a:t>
            </a:r>
            <a:r>
              <a:rPr lang="fi-FI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fi-FI" b="1" dirty="0" err="1">
                <a:solidFill>
                  <a:schemeClr val="bg1"/>
                </a:solidFill>
                <a:latin typeface="Klavika"/>
              </a:rPr>
              <a:t>stsenaarium</a:t>
            </a:r>
            <a:endParaRPr lang="et-EE" sz="1200" dirty="0" smtClean="0"/>
          </a:p>
          <a:p>
            <a:r>
              <a:rPr lang="en-GB" sz="1600" dirty="0" err="1" smtClean="0"/>
              <a:t>Tõenäosus</a:t>
            </a:r>
            <a:r>
              <a:rPr lang="et-EE" sz="1600" dirty="0" smtClean="0"/>
              <a:t>: </a:t>
            </a:r>
            <a:r>
              <a:rPr lang="en-GB" sz="1600" dirty="0"/>
              <a:t>&lt;0,1</a:t>
            </a:r>
            <a:r>
              <a:rPr lang="en-GB" sz="1600" dirty="0" smtClean="0"/>
              <a:t>%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478" y="686526"/>
            <a:ext cx="6026629" cy="322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5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14392" y="468212"/>
            <a:ext cx="7559675" cy="7946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t-EE" dirty="0" smtClean="0"/>
              <a:t>Kokkuvõtteks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1384" y="1124744"/>
            <a:ext cx="10297144" cy="4896544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defRPr/>
            </a:pPr>
            <a:endParaRPr lang="et-EE" sz="2800" dirty="0"/>
          </a:p>
          <a:p>
            <a:pPr marL="0" indent="0">
              <a:buNone/>
            </a:pPr>
            <a:r>
              <a:rPr lang="et-EE" sz="3100" b="1" dirty="0">
                <a:solidFill>
                  <a:srgbClr val="FFC000"/>
                </a:solidFill>
              </a:rPr>
              <a:t>ESITEKS, </a:t>
            </a:r>
            <a:r>
              <a:rPr lang="et-EE" sz="3100" dirty="0" smtClean="0"/>
              <a:t>sünkroontöö </a:t>
            </a:r>
            <a:r>
              <a:rPr lang="et-EE" sz="3100" dirty="0"/>
              <a:t>Venemaa elektrisüsteemiga on </a:t>
            </a:r>
            <a:r>
              <a:rPr lang="et-EE" sz="3100" dirty="0" smtClean="0"/>
              <a:t>suurim süsteemne </a:t>
            </a:r>
            <a:r>
              <a:rPr lang="et-EE" sz="3100" dirty="0"/>
              <a:t>risk Eesti </a:t>
            </a:r>
            <a:r>
              <a:rPr lang="et-EE" sz="3100" dirty="0" smtClean="0"/>
              <a:t>elektrivarustuskindlusele, mille maandamiseks  liitume 2025 lõpuks mandri-Euroopa sagedusalaga.</a:t>
            </a:r>
            <a:endParaRPr lang="et-EE" sz="3100" dirty="0"/>
          </a:p>
          <a:p>
            <a:pPr marL="0" indent="0">
              <a:buNone/>
            </a:pPr>
            <a:endParaRPr lang="et-EE" sz="3100" dirty="0"/>
          </a:p>
          <a:p>
            <a:pPr marL="0" indent="0">
              <a:buNone/>
            </a:pPr>
            <a:r>
              <a:rPr lang="et-EE" sz="3100" b="1" dirty="0">
                <a:solidFill>
                  <a:srgbClr val="FFC000"/>
                </a:solidFill>
              </a:rPr>
              <a:t>TEISEKS, </a:t>
            </a:r>
            <a:r>
              <a:rPr lang="et-EE" sz="3100" dirty="0"/>
              <a:t>v</a:t>
            </a:r>
            <a:r>
              <a:rPr lang="et-EE" sz="3100" dirty="0" smtClean="0"/>
              <a:t>arustuskindlus on regioonis Euroopa elektrituru põhiselt tagatud 2025+ aastani, vähetõenäosuslikes kriisiolukordades kuni 2029.</a:t>
            </a:r>
            <a:endParaRPr lang="et-EE" sz="3100" dirty="0"/>
          </a:p>
          <a:p>
            <a:pPr marL="0" indent="0">
              <a:buNone/>
            </a:pPr>
            <a:endParaRPr lang="et-EE" sz="3100" dirty="0"/>
          </a:p>
          <a:p>
            <a:pPr marL="0" indent="0">
              <a:buNone/>
            </a:pPr>
            <a:r>
              <a:rPr lang="et-EE" sz="3100" b="1" dirty="0">
                <a:solidFill>
                  <a:srgbClr val="FFC000"/>
                </a:solidFill>
              </a:rPr>
              <a:t>KOLMANDAKS, </a:t>
            </a:r>
            <a:r>
              <a:rPr lang="et-EE" sz="3100" dirty="0" smtClean="0"/>
              <a:t>2020 aasta varustuskindluse analüüsi alusel kui 2030 vaates ei peaks olema rahuldatud kehtestatava varustuskindluse standardi tase (</a:t>
            </a:r>
            <a:r>
              <a:rPr lang="et-EE" sz="3100" dirty="0" err="1" smtClean="0"/>
              <a:t>LoLE</a:t>
            </a:r>
            <a:r>
              <a:rPr lang="et-EE" sz="3100" dirty="0" smtClean="0"/>
              <a:t>) rakendame täiendavaid tegevusi Puhta energia paketi põhiselt.</a:t>
            </a:r>
          </a:p>
          <a:p>
            <a:pPr marL="0" indent="0">
              <a:buNone/>
            </a:pPr>
            <a:endParaRPr lang="et-EE" sz="24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  <a:defRPr/>
            </a:pPr>
            <a:endParaRPr lang="et-EE" sz="2400" dirty="0"/>
          </a:p>
          <a:p>
            <a:pPr marL="0" indent="0">
              <a:buNone/>
              <a:defRPr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894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Aitäh!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1F9-BA1A-4616-8840-E57FDFE2184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84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t-EE" dirty="0" smtClean="0">
                <a:latin typeface="Klavika"/>
              </a:rPr>
              <a:t>Eesti on osa Euroopa ühisest elektriturust </a:t>
            </a:r>
            <a:endParaRPr lang="en-GB" dirty="0">
              <a:latin typeface="Klavik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50" y="1733323"/>
            <a:ext cx="7405914" cy="4351338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Ei ole olemas nähtust nagu Eesti elektri </a:t>
            </a:r>
            <a:r>
              <a:rPr lang="et-EE" dirty="0" err="1" smtClean="0"/>
              <a:t>hulgiturg</a:t>
            </a:r>
            <a:r>
              <a:rPr lang="et-EE" dirty="0" smtClean="0"/>
              <a:t>. Elekter on valdkond, kuhu laieneb Euroopa ühtse siseturu raamistik. </a:t>
            </a:r>
          </a:p>
          <a:p>
            <a:r>
              <a:rPr lang="et-EE" dirty="0"/>
              <a:t>Ülekandeliinid elektrit ei tooda ja elektri tootmiseks peab olema kusagil Euroopa elektriturul elektrijaam ja traat tarbijani piisavalt jäme</a:t>
            </a:r>
            <a:r>
              <a:rPr lang="et-EE" dirty="0" smtClean="0"/>
              <a:t>.</a:t>
            </a:r>
            <a:r>
              <a:rPr lang="et-EE" dirty="0"/>
              <a:t> </a:t>
            </a:r>
            <a:endParaRPr lang="et-EE" dirty="0" smtClean="0"/>
          </a:p>
          <a:p>
            <a:r>
              <a:rPr lang="et-EE" dirty="0" smtClean="0"/>
              <a:t>Eestis </a:t>
            </a:r>
            <a:r>
              <a:rPr lang="et-EE" dirty="0"/>
              <a:t>on ühendusi teiste EL riikidega 2050 MW (tiputarbimine 1587MW) ja hetkel ehituses III EE-LV liin 600MW. Oleme kokku investeerimas </a:t>
            </a:r>
            <a:r>
              <a:rPr lang="et-EE" b="1" dirty="0"/>
              <a:t>1mlrd eurot </a:t>
            </a:r>
            <a:r>
              <a:rPr lang="et-EE" dirty="0"/>
              <a:t>ühenduste tugevdamisse teiste riikidega.  </a:t>
            </a:r>
          </a:p>
          <a:p>
            <a:r>
              <a:rPr lang="et-EE" dirty="0"/>
              <a:t>Eesti elektrisüsteem on juba ammu palju enamat kui Narva elektrijaamad ja Eesti kliimaeesmärke silmas pidades ei ole tõenäoline, et Eesti elektrivarustuskindluse tulevik põhineb </a:t>
            </a:r>
            <a:r>
              <a:rPr lang="et-EE" dirty="0" smtClean="0"/>
              <a:t>põlevkivielektrijaamadel</a:t>
            </a:r>
            <a:r>
              <a:rPr lang="et-EE" dirty="0"/>
              <a:t>.</a:t>
            </a:r>
          </a:p>
          <a:p>
            <a:r>
              <a:rPr lang="et-EE" dirty="0" smtClean="0"/>
              <a:t>Riiklikud Kliima- ja energiakavad määravad Euroopas elektritootmise tuleviku ja saavad olema Euroopa 2030 varustuskindluse analüüsi stsenaariumi aluseks.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1F9-BA1A-4616-8840-E57FDFE21848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013" y="1494971"/>
            <a:ext cx="3750374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E41E-31A0-456B-AAFF-DC9D85523FAB}" type="slidenum">
              <a:rPr lang="pl-PL" smtClean="0"/>
              <a:t>3</a:t>
            </a:fld>
            <a:endParaRPr lang="pl-P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159683"/>
              </p:ext>
            </p:extLst>
          </p:nvPr>
        </p:nvGraphicFramePr>
        <p:xfrm>
          <a:off x="2057422" y="1715706"/>
          <a:ext cx="7224464" cy="4433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015">
                  <a:extLst>
                    <a:ext uri="{9D8B030D-6E8A-4147-A177-3AD203B41FA5}">
                      <a16:colId xmlns:a16="http://schemas.microsoft.com/office/drawing/2014/main" val="805920267"/>
                    </a:ext>
                  </a:extLst>
                </a:gridCol>
                <a:gridCol w="1393449">
                  <a:extLst>
                    <a:ext uri="{9D8B030D-6E8A-4147-A177-3AD203B41FA5}">
                      <a16:colId xmlns:a16="http://schemas.microsoft.com/office/drawing/2014/main" val="3612299319"/>
                    </a:ext>
                  </a:extLst>
                </a:gridCol>
              </a:tblGrid>
              <a:tr h="434020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891208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smtClean="0"/>
                        <a:t>Balti sünkroonala toimepidevuse plaan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2020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947005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baseline="0" dirty="0" smtClean="0"/>
                        <a:t>Eesti-Läti III liin</a:t>
                      </a:r>
                      <a:endParaRPr lang="et-E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2020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836516"/>
                  </a:ext>
                </a:extLst>
              </a:tr>
              <a:tr h="527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err="1" smtClean="0"/>
                        <a:t>Alytuse</a:t>
                      </a:r>
                      <a:r>
                        <a:rPr lang="et-EE" sz="1800" smtClean="0"/>
                        <a:t> trafod </a:t>
                      </a:r>
                      <a:endParaRPr lang="et-E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2021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476159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Balti-Tartu 330 kV </a:t>
                      </a:r>
                      <a:r>
                        <a:rPr lang="et-EE" sz="1800" dirty="0" smtClean="0"/>
                        <a:t>õ</a:t>
                      </a:r>
                      <a:r>
                        <a:rPr lang="fi-FI" sz="1800" dirty="0" smtClean="0"/>
                        <a:t>huliini rekonstrueerimine</a:t>
                      </a:r>
                      <a:endParaRPr lang="et-E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2022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66533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err="1" smtClean="0"/>
                        <a:t>Sünkroonkompensaatorid</a:t>
                      </a:r>
                      <a:endParaRPr lang="et-E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2023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824519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Tartu</a:t>
                      </a:r>
                      <a:r>
                        <a:rPr lang="et-EE" sz="1800" dirty="0" smtClean="0"/>
                        <a:t>–Valmiera </a:t>
                      </a:r>
                      <a:r>
                        <a:rPr lang="fi-FI" sz="1800" dirty="0" smtClean="0"/>
                        <a:t>330 kV </a:t>
                      </a:r>
                      <a:r>
                        <a:rPr lang="et-EE" sz="1800" dirty="0" smtClean="0"/>
                        <a:t>õ</a:t>
                      </a:r>
                      <a:r>
                        <a:rPr lang="fi-FI" sz="1800" dirty="0" smtClean="0"/>
                        <a:t>huliini rekonstrueerimine</a:t>
                      </a:r>
                      <a:endParaRPr lang="et-E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2023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179442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Viru-Tsirguliina</a:t>
                      </a:r>
                      <a:r>
                        <a:rPr lang="fi-FI" sz="1800" dirty="0" smtClean="0"/>
                        <a:t> 330 kV </a:t>
                      </a:r>
                      <a:r>
                        <a:rPr lang="et-EE" sz="1800" dirty="0" smtClean="0"/>
                        <a:t>õ</a:t>
                      </a:r>
                      <a:r>
                        <a:rPr lang="fi-FI" sz="1800" dirty="0" smtClean="0"/>
                        <a:t>huliini rekonstrueerimine</a:t>
                      </a:r>
                      <a:endParaRPr lang="et-E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2025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058363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r>
                        <a:rPr lang="et-EE" dirty="0" smtClean="0"/>
                        <a:t>Juhtimissüsteemide</a:t>
                      </a:r>
                      <a:r>
                        <a:rPr lang="et-EE" baseline="0" dirty="0" smtClean="0"/>
                        <a:t> täiendused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2025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998838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r>
                        <a:rPr lang="et-EE" dirty="0" err="1" smtClean="0"/>
                        <a:t>Harmony</a:t>
                      </a:r>
                      <a:r>
                        <a:rPr lang="et-EE" dirty="0" smtClean="0"/>
                        <a:t> Link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2025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41030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64160" y="318810"/>
            <a:ext cx="8650337" cy="95218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2pPr>
            <a:lvl3pPr algn="ctr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3pPr>
            <a:lvl4pPr algn="ctr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4pPr>
            <a:lvl5pPr algn="ctr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6F85"/>
                </a:solidFill>
                <a:latin typeface="Trebuchet MS" pitchFamily="34" charset="0"/>
              </a:defRPr>
            </a:lvl9pPr>
          </a:lstStyle>
          <a:p>
            <a:r>
              <a:rPr lang="et-EE" sz="4400" kern="0" dirty="0" smtClean="0"/>
              <a:t>Eesti saab osaks Mandri-Euroopa sünkroonalast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06151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37" y="399795"/>
            <a:ext cx="10515600" cy="1043354"/>
          </a:xfrm>
        </p:spPr>
        <p:txBody>
          <a:bodyPr/>
          <a:lstStyle/>
          <a:p>
            <a:pPr algn="ctr"/>
            <a:r>
              <a:rPr lang="et-EE" sz="3200" b="1" dirty="0" smtClean="0">
                <a:latin typeface="Klavika"/>
              </a:rPr>
              <a:t>Eesti elektrivarustuskindlus</a:t>
            </a:r>
            <a:r>
              <a:rPr lang="en-US" sz="2400" dirty="0"/>
              <a:t/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93692" y="3892904"/>
            <a:ext cx="2776721" cy="1027584"/>
          </a:xfrm>
          <a:prstGeom prst="rect">
            <a:avLst/>
          </a:prstGeom>
          <a:solidFill>
            <a:srgbClr val="006272"/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b="1" dirty="0" smtClean="0">
                <a:solidFill>
                  <a:schemeClr val="bg1"/>
                </a:solidFill>
                <a:latin typeface="Klavika"/>
              </a:rPr>
              <a:t>Euroopa tootmispiisavuse hinnang: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t-EE" sz="1200" b="1" i="1" dirty="0" smtClean="0">
                <a:solidFill>
                  <a:schemeClr val="bg1"/>
                </a:solidFill>
                <a:latin typeface="Klavika"/>
              </a:rPr>
              <a:t>MAF </a:t>
            </a:r>
            <a:r>
              <a:rPr lang="et-EE" sz="1200" b="1" i="1" dirty="0" err="1">
                <a:solidFill>
                  <a:schemeClr val="bg1"/>
                </a:solidFill>
                <a:latin typeface="Klavika"/>
              </a:rPr>
              <a:t>base</a:t>
            </a:r>
            <a:r>
              <a:rPr lang="et-EE" sz="1200" b="1" i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et-EE" sz="1200" b="1" i="1" dirty="0" err="1" smtClean="0">
                <a:solidFill>
                  <a:schemeClr val="bg1"/>
                </a:solidFill>
                <a:latin typeface="Klavika"/>
              </a:rPr>
              <a:t>scenario</a:t>
            </a:r>
            <a:endParaRPr lang="et-EE" sz="1200" b="1" i="1" dirty="0">
              <a:solidFill>
                <a:schemeClr val="bg1"/>
              </a:solidFill>
              <a:latin typeface="Klavik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t-EE" sz="1200" b="1" i="1" dirty="0" smtClean="0">
                <a:solidFill>
                  <a:schemeClr val="bg1"/>
                </a:solidFill>
                <a:latin typeface="Klavika"/>
              </a:rPr>
              <a:t>MAF </a:t>
            </a:r>
            <a:r>
              <a:rPr lang="et-EE" sz="1200" b="1" i="1" dirty="0" err="1">
                <a:solidFill>
                  <a:schemeClr val="bg1"/>
                </a:solidFill>
                <a:latin typeface="Klavika"/>
              </a:rPr>
              <a:t>Low</a:t>
            </a:r>
            <a:r>
              <a:rPr lang="et-EE" sz="1200" b="1" i="1" dirty="0">
                <a:solidFill>
                  <a:schemeClr val="bg1"/>
                </a:solidFill>
                <a:latin typeface="Klavika"/>
              </a:rPr>
              <a:t> –</a:t>
            </a:r>
            <a:r>
              <a:rPr lang="et-EE" sz="1200" b="1" i="1" dirty="0" err="1">
                <a:solidFill>
                  <a:schemeClr val="bg1"/>
                </a:solidFill>
                <a:latin typeface="Klavika"/>
              </a:rPr>
              <a:t>Carbon</a:t>
            </a:r>
            <a:r>
              <a:rPr lang="et-EE" sz="1200" b="1" i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et-EE" sz="1200" b="1" i="1" dirty="0" err="1" smtClean="0">
                <a:solidFill>
                  <a:schemeClr val="bg1"/>
                </a:solidFill>
                <a:latin typeface="Klavika"/>
              </a:rPr>
              <a:t>scenario</a:t>
            </a:r>
            <a:endParaRPr lang="et-EE" sz="1200" dirty="0" smtClean="0"/>
          </a:p>
          <a:p>
            <a:r>
              <a:rPr lang="en-GB" sz="1200" dirty="0" err="1" smtClean="0">
                <a:solidFill>
                  <a:srgbClr val="FF0000"/>
                </a:solidFill>
              </a:rPr>
              <a:t>Tõenäosus</a:t>
            </a:r>
            <a:r>
              <a:rPr lang="et-EE" sz="1200" dirty="0" smtClean="0">
                <a:solidFill>
                  <a:srgbClr val="FF0000"/>
                </a:solidFill>
              </a:rPr>
              <a:t>*: </a:t>
            </a:r>
            <a:r>
              <a:rPr lang="en-GB" sz="1200" dirty="0" smtClean="0">
                <a:solidFill>
                  <a:srgbClr val="FF0000"/>
                </a:solidFill>
              </a:rPr>
              <a:t>&gt;</a:t>
            </a:r>
            <a:r>
              <a:rPr lang="en-GB" sz="1200" dirty="0">
                <a:solidFill>
                  <a:srgbClr val="FF0000"/>
                </a:solidFill>
              </a:rPr>
              <a:t>90% </a:t>
            </a:r>
            <a:endParaRPr lang="en-US" sz="1200" b="1" i="1" dirty="0">
              <a:solidFill>
                <a:srgbClr val="FF0000"/>
              </a:solidFill>
              <a:latin typeface="Klavik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2042" y="3882128"/>
            <a:ext cx="2789679" cy="103836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Klavika"/>
              </a:rPr>
              <a:t>Balti </a:t>
            </a:r>
            <a:r>
              <a:rPr lang="en-GB" sz="1400" b="1" dirty="0" err="1">
                <a:solidFill>
                  <a:schemeClr val="bg1"/>
                </a:solidFill>
                <a:latin typeface="Klavika"/>
              </a:rPr>
              <a:t>sünkroonala</a:t>
            </a:r>
            <a:r>
              <a:rPr lang="en-GB" sz="1400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en-GB" sz="1400" b="1" dirty="0" err="1">
                <a:solidFill>
                  <a:schemeClr val="bg1"/>
                </a:solidFill>
                <a:latin typeface="Klavika"/>
              </a:rPr>
              <a:t>stsenaarium</a:t>
            </a:r>
            <a:endParaRPr lang="et-EE" sz="1400" b="1" dirty="0" smtClean="0">
              <a:solidFill>
                <a:schemeClr val="bg1"/>
              </a:solidFill>
              <a:latin typeface="Klavika"/>
            </a:endParaRPr>
          </a:p>
          <a:p>
            <a:r>
              <a:rPr lang="en-GB" sz="1200" dirty="0" err="1" smtClean="0">
                <a:solidFill>
                  <a:srgbClr val="FF0000"/>
                </a:solidFill>
              </a:rPr>
              <a:t>Tõenäosus</a:t>
            </a:r>
            <a:r>
              <a:rPr lang="et-EE" sz="1200" dirty="0" smtClean="0">
                <a:solidFill>
                  <a:srgbClr val="FF0000"/>
                </a:solidFill>
              </a:rPr>
              <a:t>*: </a:t>
            </a:r>
            <a:r>
              <a:rPr lang="en-GB" sz="1200" dirty="0">
                <a:solidFill>
                  <a:srgbClr val="FF0000"/>
                </a:solidFill>
              </a:rPr>
              <a:t>&lt;10</a:t>
            </a:r>
            <a:r>
              <a:rPr lang="en-GB" sz="1200" dirty="0" smtClean="0">
                <a:solidFill>
                  <a:srgbClr val="FF0000"/>
                </a:solidFill>
              </a:rPr>
              <a:t>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1058" y="3882128"/>
            <a:ext cx="2776721" cy="1032864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b="1" dirty="0">
                <a:solidFill>
                  <a:schemeClr val="bg1"/>
                </a:solidFill>
                <a:latin typeface="Klavika"/>
              </a:rPr>
              <a:t>Balti hädaolukorra</a:t>
            </a:r>
          </a:p>
          <a:p>
            <a:pPr algn="ctr"/>
            <a:r>
              <a:rPr lang="et-EE" sz="1400" b="1" dirty="0">
                <a:solidFill>
                  <a:schemeClr val="bg1"/>
                </a:solidFill>
                <a:latin typeface="Klavika"/>
              </a:rPr>
              <a:t>toimepidevuse</a:t>
            </a:r>
          </a:p>
          <a:p>
            <a:pPr algn="ctr"/>
            <a:r>
              <a:rPr lang="et-EE" sz="1400" b="1" dirty="0">
                <a:solidFill>
                  <a:schemeClr val="bg1"/>
                </a:solidFill>
                <a:latin typeface="Klavika"/>
              </a:rPr>
              <a:t>stsenaarium</a:t>
            </a:r>
          </a:p>
          <a:p>
            <a:r>
              <a:rPr lang="en-GB" sz="1200" dirty="0" err="1" smtClean="0">
                <a:solidFill>
                  <a:srgbClr val="FF0000"/>
                </a:solidFill>
              </a:rPr>
              <a:t>Tõenäosus</a:t>
            </a:r>
            <a:r>
              <a:rPr lang="et-EE" sz="1200" dirty="0" smtClean="0">
                <a:solidFill>
                  <a:srgbClr val="FF0000"/>
                </a:solidFill>
              </a:rPr>
              <a:t>*: </a:t>
            </a:r>
            <a:r>
              <a:rPr lang="en-GB" sz="1200" dirty="0">
                <a:solidFill>
                  <a:srgbClr val="FF0000"/>
                </a:solidFill>
              </a:rPr>
              <a:t>&lt;1</a:t>
            </a:r>
            <a:r>
              <a:rPr lang="en-GB" sz="1200" dirty="0" smtClean="0">
                <a:solidFill>
                  <a:srgbClr val="FF0000"/>
                </a:solidFill>
              </a:rPr>
              <a:t>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27116" y="3887624"/>
            <a:ext cx="2776721" cy="1032864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b="1" dirty="0">
                <a:solidFill>
                  <a:schemeClr val="bg1"/>
                </a:solidFill>
                <a:latin typeface="Klavika"/>
              </a:rPr>
              <a:t>Eesti elutähtsa teenuse stsenaarium</a:t>
            </a:r>
            <a:endParaRPr lang="et-EE" sz="1200" dirty="0" smtClean="0"/>
          </a:p>
          <a:p>
            <a:r>
              <a:rPr lang="en-GB" sz="1200" dirty="0" err="1" smtClean="0">
                <a:solidFill>
                  <a:srgbClr val="FF0000"/>
                </a:solidFill>
              </a:rPr>
              <a:t>Tõenäosus</a:t>
            </a:r>
            <a:r>
              <a:rPr lang="et-EE" sz="1200" dirty="0" smtClean="0">
                <a:solidFill>
                  <a:srgbClr val="FF0000"/>
                </a:solidFill>
              </a:rPr>
              <a:t>*: </a:t>
            </a:r>
            <a:r>
              <a:rPr lang="en-GB" sz="1200" dirty="0">
                <a:solidFill>
                  <a:srgbClr val="FF0000"/>
                </a:solidFill>
              </a:rPr>
              <a:t>&lt;0,1</a:t>
            </a:r>
            <a:r>
              <a:rPr lang="en-GB" sz="1200" dirty="0" smtClean="0">
                <a:solidFill>
                  <a:srgbClr val="FF0000"/>
                </a:solidFill>
              </a:rPr>
              <a:t>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737" y="1138631"/>
            <a:ext cx="11239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dirty="0" smtClean="0">
                <a:latin typeface="Klavika"/>
              </a:rPr>
              <a:t>Tootmispiisavuse analüüs annab vastuse, kas tootmine ja tarbimine on elektrisüsteemis igal ajal tasakaalus. Analüüs põhineb erinevatel stsenaariumitel ja tootmispiisavuse hinnangul nende stsenaariumite korral.</a:t>
            </a:r>
          </a:p>
          <a:p>
            <a:pPr algn="just"/>
            <a:r>
              <a:rPr lang="et-EE" b="1" dirty="0" smtClean="0">
                <a:latin typeface="Klavika"/>
              </a:rPr>
              <a:t>Kõigi stsenaariumite järgi on </a:t>
            </a:r>
            <a:r>
              <a:rPr lang="fi-FI" b="1" dirty="0">
                <a:latin typeface="Klavika"/>
              </a:rPr>
              <a:t>Eesti </a:t>
            </a:r>
            <a:r>
              <a:rPr lang="fi-FI" b="1" dirty="0" err="1">
                <a:latin typeface="Klavika"/>
              </a:rPr>
              <a:t>varustuskindlus</a:t>
            </a:r>
            <a:r>
              <a:rPr lang="fi-FI" b="1" dirty="0">
                <a:latin typeface="Klavika"/>
              </a:rPr>
              <a:t> </a:t>
            </a:r>
            <a:r>
              <a:rPr lang="fi-FI" b="1" dirty="0" err="1" smtClean="0">
                <a:latin typeface="Klavika"/>
              </a:rPr>
              <a:t>tagatud</a:t>
            </a:r>
            <a:r>
              <a:rPr lang="fi-FI" b="1" dirty="0" smtClean="0">
                <a:latin typeface="Klavika"/>
              </a:rPr>
              <a:t> </a:t>
            </a:r>
            <a:r>
              <a:rPr lang="fi-FI" b="1" dirty="0" err="1">
                <a:latin typeface="Klavika"/>
              </a:rPr>
              <a:t>vähemalt</a:t>
            </a:r>
            <a:r>
              <a:rPr lang="fi-FI" b="1" dirty="0">
                <a:latin typeface="Klavika"/>
              </a:rPr>
              <a:t> </a:t>
            </a:r>
            <a:r>
              <a:rPr lang="fi-FI" b="1" dirty="0" err="1">
                <a:latin typeface="Klavika"/>
              </a:rPr>
              <a:t>kuni</a:t>
            </a:r>
            <a:r>
              <a:rPr lang="fi-FI" b="1" dirty="0">
                <a:latin typeface="Klavika"/>
              </a:rPr>
              <a:t> 2025. </a:t>
            </a:r>
            <a:r>
              <a:rPr lang="fi-FI" b="1" dirty="0" err="1">
                <a:latin typeface="Klavika"/>
              </a:rPr>
              <a:t>aastani</a:t>
            </a:r>
            <a:r>
              <a:rPr lang="fi-FI" b="1" dirty="0">
                <a:latin typeface="Klavika"/>
              </a:rPr>
              <a:t>.</a:t>
            </a:r>
            <a:endParaRPr lang="en-GB" b="1" dirty="0">
              <a:latin typeface="Klavik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737" y="5133252"/>
            <a:ext cx="2776721" cy="1388128"/>
          </a:xfrm>
          <a:prstGeom prst="rect">
            <a:avLst/>
          </a:prstGeom>
          <a:solidFill>
            <a:schemeClr val="bg1"/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Klavika"/>
              </a:rPr>
              <a:t>Üle-euroopaline</a:t>
            </a:r>
            <a:r>
              <a:rPr lang="en-US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Klavika"/>
              </a:rPr>
              <a:t>stsenaarium</a:t>
            </a:r>
            <a:r>
              <a:rPr lang="en-US" sz="1400" dirty="0">
                <a:solidFill>
                  <a:schemeClr val="tx1"/>
                </a:solidFill>
                <a:latin typeface="Klavika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Klavika"/>
              </a:rPr>
              <a:t>kus</a:t>
            </a:r>
            <a:r>
              <a:rPr lang="en-US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Klavika"/>
              </a:rPr>
              <a:t>Euroopa</a:t>
            </a:r>
            <a:r>
              <a:rPr lang="en-US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Klavika"/>
              </a:rPr>
              <a:t>ühine</a:t>
            </a:r>
            <a:r>
              <a:rPr lang="en-US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Klavika"/>
              </a:rPr>
              <a:t>elektriturg</a:t>
            </a:r>
            <a:r>
              <a:rPr lang="en-US" sz="1400" dirty="0">
                <a:solidFill>
                  <a:schemeClr val="tx1"/>
                </a:solidFill>
                <a:latin typeface="Klavika"/>
              </a:rPr>
              <a:t> on </a:t>
            </a:r>
            <a:r>
              <a:rPr lang="en-US" sz="1400" dirty="0" err="1">
                <a:solidFill>
                  <a:schemeClr val="tx1"/>
                </a:solidFill>
                <a:latin typeface="Klavika"/>
              </a:rPr>
              <a:t>aluseelduseks</a:t>
            </a:r>
            <a:r>
              <a:rPr lang="en-US" sz="1400" dirty="0">
                <a:solidFill>
                  <a:schemeClr val="tx1"/>
                </a:solidFill>
                <a:latin typeface="Klavika"/>
              </a:rPr>
              <a:t>. </a:t>
            </a:r>
            <a:endParaRPr lang="et-EE" sz="1400" dirty="0" smtClean="0">
              <a:solidFill>
                <a:schemeClr val="tx1"/>
              </a:solidFill>
              <a:latin typeface="Klavik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001" y="3449620"/>
            <a:ext cx="8468836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Täiendavad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stsenaariu</a:t>
            </a:r>
            <a:r>
              <a:rPr lang="et-EE" dirty="0" err="1" smtClean="0">
                <a:solidFill>
                  <a:schemeClr val="bg1"/>
                </a:solidFill>
              </a:rPr>
              <a:t>mid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3693" y="3451712"/>
            <a:ext cx="2776720" cy="37797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t-EE" dirty="0" smtClean="0">
                <a:solidFill>
                  <a:schemeClr val="bg1"/>
                </a:solidFill>
              </a:rPr>
              <a:t>Baasstsenaarium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9088" y="5133251"/>
            <a:ext cx="2776721" cy="1532409"/>
          </a:xfrm>
          <a:prstGeom prst="rect">
            <a:avLst/>
          </a:prstGeom>
          <a:solidFill>
            <a:schemeClr val="bg1"/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1400" dirty="0">
                <a:solidFill>
                  <a:schemeClr val="tx1"/>
                </a:solidFill>
                <a:latin typeface="Klavika"/>
              </a:rPr>
              <a:t>Balti riikide sünkroontöö Venemaa ühtse energiasüsteemiga on kiiresti ja kokku leppimata lõppenud. Balti riigid on jäänud saartalitlusse ja moodustavad eraldi Balti sünkroonala.</a:t>
            </a:r>
            <a:endParaRPr lang="en-US" sz="1400" dirty="0">
              <a:solidFill>
                <a:schemeClr val="tx1"/>
              </a:solidFill>
              <a:latin typeface="Klavik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8102" y="5133252"/>
            <a:ext cx="2776721" cy="1388128"/>
          </a:xfrm>
          <a:prstGeom prst="rect">
            <a:avLst/>
          </a:prstGeom>
          <a:solidFill>
            <a:schemeClr val="bg1"/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 err="1">
                <a:solidFill>
                  <a:schemeClr val="tx1"/>
                </a:solidFill>
                <a:latin typeface="Klavika"/>
              </a:rPr>
              <a:t>Baltikumi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fi-FI" sz="1400" dirty="0" err="1">
                <a:solidFill>
                  <a:schemeClr val="tx1"/>
                </a:solidFill>
                <a:latin typeface="Klavika"/>
              </a:rPr>
              <a:t>elektrisüsteem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 on </a:t>
            </a:r>
            <a:r>
              <a:rPr lang="fi-FI" sz="1400" dirty="0" err="1" smtClean="0">
                <a:solidFill>
                  <a:schemeClr val="tx1"/>
                </a:solidFill>
                <a:latin typeface="Klavika"/>
              </a:rPr>
              <a:t>langenud</a:t>
            </a:r>
            <a:r>
              <a:rPr lang="et-EE" sz="1400" dirty="0" smtClean="0">
                <a:solidFill>
                  <a:schemeClr val="tx1"/>
                </a:solidFill>
                <a:latin typeface="Klavika"/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  <a:latin typeface="Klavika"/>
              </a:rPr>
              <a:t>saartalitusse</a:t>
            </a:r>
            <a:r>
              <a:rPr lang="fi-FI" sz="1400" dirty="0" smtClean="0">
                <a:solidFill>
                  <a:schemeClr val="tx1"/>
                </a:solidFill>
                <a:latin typeface="Klavika"/>
              </a:rPr>
              <a:t> 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ja on </a:t>
            </a:r>
            <a:r>
              <a:rPr lang="fi-FI" sz="1400" dirty="0" err="1">
                <a:solidFill>
                  <a:schemeClr val="tx1"/>
                </a:solidFill>
                <a:latin typeface="Klavika"/>
              </a:rPr>
              <a:t>kaotanud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 ka </a:t>
            </a:r>
            <a:r>
              <a:rPr lang="fi-FI" sz="1400" dirty="0" err="1">
                <a:solidFill>
                  <a:schemeClr val="tx1"/>
                </a:solidFill>
                <a:latin typeface="Klavika"/>
              </a:rPr>
              <a:t>kõik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fi-FI" sz="1400" dirty="0" err="1">
                <a:solidFill>
                  <a:schemeClr val="tx1"/>
                </a:solidFill>
                <a:latin typeface="Klavika"/>
              </a:rPr>
              <a:t>alalisvooluühendused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fi-FI" sz="1400" dirty="0" err="1">
                <a:solidFill>
                  <a:schemeClr val="tx1"/>
                </a:solidFill>
                <a:latin typeface="Klavika"/>
              </a:rPr>
              <a:t>teiste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 </a:t>
            </a:r>
            <a:r>
              <a:rPr lang="fi-FI" sz="1400" dirty="0" err="1">
                <a:solidFill>
                  <a:schemeClr val="tx1"/>
                </a:solidFill>
                <a:latin typeface="Klavika"/>
              </a:rPr>
              <a:t>regioonidega</a:t>
            </a:r>
            <a:r>
              <a:rPr lang="fi-FI" sz="1400" dirty="0">
                <a:solidFill>
                  <a:schemeClr val="tx1"/>
                </a:solidFill>
                <a:latin typeface="Klavika"/>
              </a:rPr>
              <a:t>.</a:t>
            </a:r>
            <a:endParaRPr lang="en-US" sz="1400" dirty="0">
              <a:solidFill>
                <a:schemeClr val="tx1"/>
              </a:solidFill>
              <a:latin typeface="Klavik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27116" y="5133252"/>
            <a:ext cx="2776721" cy="1388128"/>
          </a:xfrm>
          <a:prstGeom prst="rect">
            <a:avLst/>
          </a:prstGeom>
          <a:solidFill>
            <a:schemeClr val="bg1"/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  <a:latin typeface="Klavika"/>
              </a:rPr>
              <a:t>Eesti elektrisüsteem on erakorraliselt jäänud saartalitusse</a:t>
            </a:r>
          </a:p>
          <a:p>
            <a:r>
              <a:rPr lang="en-US" sz="1400">
                <a:solidFill>
                  <a:schemeClr val="tx1"/>
                </a:solidFill>
                <a:latin typeface="Klavika"/>
              </a:rPr>
              <a:t>ning katkenud on kõik 5-7 elektriühendust teiste riikidega.</a:t>
            </a:r>
            <a:endParaRPr lang="en-US" sz="1400" dirty="0">
              <a:solidFill>
                <a:schemeClr val="tx1"/>
              </a:solidFill>
              <a:latin typeface="Klavik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75" y="6604084"/>
            <a:ext cx="1133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050" dirty="0" smtClean="0"/>
              <a:t>* eksperthinnang</a:t>
            </a:r>
            <a:endParaRPr lang="en-GB" sz="10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852" y="2030639"/>
            <a:ext cx="7757270" cy="113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45029" y="3133317"/>
            <a:ext cx="159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B050"/>
                </a:solidFill>
              </a:rPr>
              <a:t>OK kuni 2025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28065" y="3111703"/>
            <a:ext cx="159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B050"/>
                </a:solidFill>
              </a:rPr>
              <a:t>OK kuni 2029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71132" y="3097964"/>
            <a:ext cx="159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B050"/>
                </a:solidFill>
              </a:rPr>
              <a:t>OK kuni 2029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98051" y="3080288"/>
            <a:ext cx="159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B050"/>
                </a:solidFill>
              </a:rPr>
              <a:t>OK 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514" y="408617"/>
            <a:ext cx="9019842" cy="966787"/>
          </a:xfrm>
        </p:spPr>
        <p:txBody>
          <a:bodyPr>
            <a:normAutofit/>
          </a:bodyPr>
          <a:lstStyle/>
          <a:p>
            <a:pPr algn="ctr"/>
            <a:r>
              <a:rPr lang="et-EE" sz="3600" dirty="0" smtClean="0"/>
              <a:t>Kust tuleb elekter?   </a:t>
            </a:r>
            <a:endParaRPr lang="en-GB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174569"/>
              </p:ext>
            </p:extLst>
          </p:nvPr>
        </p:nvGraphicFramePr>
        <p:xfrm>
          <a:off x="5346543" y="1850410"/>
          <a:ext cx="5989379" cy="376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5346543" y="1294941"/>
            <a:ext cx="5989379" cy="447675"/>
          </a:xfrm>
          <a:prstGeom prst="rect">
            <a:avLst/>
          </a:prstGeom>
          <a:solidFill>
            <a:srgbClr val="006272"/>
          </a:solidFill>
          <a:ln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t-EE" dirty="0" smtClean="0"/>
              <a:t>Euroopa tootmise ja tarbimise oodatav dünaamika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4692" y="1975194"/>
            <a:ext cx="3224897" cy="2584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t-EE" sz="1400" b="1" dirty="0" smtClean="0">
                <a:solidFill>
                  <a:schemeClr val="tx1"/>
                </a:solidFill>
              </a:rPr>
              <a:t>2025 </a:t>
            </a:r>
            <a:r>
              <a:rPr lang="et-EE" sz="1400" b="1" dirty="0" err="1" smtClean="0">
                <a:solidFill>
                  <a:schemeClr val="tx1"/>
                </a:solidFill>
              </a:rPr>
              <a:t>Base</a:t>
            </a:r>
            <a:r>
              <a:rPr lang="et-EE" sz="1400" b="1" dirty="0" smtClean="0">
                <a:solidFill>
                  <a:schemeClr val="tx1"/>
                </a:solidFill>
              </a:rPr>
              <a:t> stsenaarium: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 smtClean="0">
                <a:solidFill>
                  <a:schemeClr val="tx1"/>
                </a:solidFill>
              </a:rPr>
              <a:t>1244 GW tootmisvõimsusi (Euroopa)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sz="1400" dirty="0" smtClean="0">
                <a:solidFill>
                  <a:schemeClr val="tx1"/>
                </a:solidFill>
              </a:rPr>
              <a:t>707 GW (</a:t>
            </a:r>
            <a:r>
              <a:rPr lang="et-EE" sz="1400" dirty="0" err="1" smtClean="0">
                <a:solidFill>
                  <a:schemeClr val="tx1"/>
                </a:solidFill>
              </a:rPr>
              <a:t>hüdro</a:t>
            </a:r>
            <a:r>
              <a:rPr lang="et-EE" sz="1400" dirty="0" smtClean="0">
                <a:solidFill>
                  <a:schemeClr val="tx1"/>
                </a:solidFill>
              </a:rPr>
              <a:t>, tuul, päike)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sz="1400" dirty="0" smtClean="0">
                <a:solidFill>
                  <a:schemeClr val="tx1"/>
                </a:solidFill>
              </a:rPr>
              <a:t>262 GW (</a:t>
            </a:r>
            <a:r>
              <a:rPr lang="et-EE" sz="1400" dirty="0" err="1" smtClean="0">
                <a:solidFill>
                  <a:schemeClr val="tx1"/>
                </a:solidFill>
              </a:rPr>
              <a:t>Bio</a:t>
            </a:r>
            <a:r>
              <a:rPr lang="et-EE" sz="1400" dirty="0" smtClean="0">
                <a:solidFill>
                  <a:schemeClr val="tx1"/>
                </a:solidFill>
              </a:rPr>
              <a:t>, gaas, muu </a:t>
            </a:r>
            <a:r>
              <a:rPr lang="et-EE" sz="1400" dirty="0" err="1" smtClean="0">
                <a:solidFill>
                  <a:schemeClr val="tx1"/>
                </a:solidFill>
              </a:rPr>
              <a:t>taast</a:t>
            </a:r>
            <a:r>
              <a:rPr lang="et-EE" sz="1400" dirty="0" smtClean="0">
                <a:solidFill>
                  <a:schemeClr val="tx1"/>
                </a:solidFill>
              </a:rPr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sz="1400" dirty="0" smtClean="0">
                <a:solidFill>
                  <a:schemeClr val="tx1"/>
                </a:solidFill>
              </a:rPr>
              <a:t>275 GW  (Süsi, tuuma, muu)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 smtClean="0">
                <a:solidFill>
                  <a:schemeClr val="tx1"/>
                </a:solidFill>
              </a:rPr>
              <a:t>+50 GW sageduse reservid</a:t>
            </a:r>
          </a:p>
          <a:p>
            <a:endParaRPr lang="et-EE" sz="1400" b="1" dirty="0" smtClean="0">
              <a:solidFill>
                <a:schemeClr val="tx1"/>
              </a:solidFill>
            </a:endParaRPr>
          </a:p>
          <a:p>
            <a:r>
              <a:rPr lang="et-EE" sz="1400" b="1" dirty="0" smtClean="0">
                <a:solidFill>
                  <a:schemeClr val="tx1"/>
                </a:solidFill>
              </a:rPr>
              <a:t>2025 </a:t>
            </a:r>
            <a:r>
              <a:rPr lang="et-EE" sz="1400" b="1" dirty="0" err="1" smtClean="0">
                <a:solidFill>
                  <a:schemeClr val="tx1"/>
                </a:solidFill>
              </a:rPr>
              <a:t>Low</a:t>
            </a:r>
            <a:r>
              <a:rPr lang="et-EE" sz="1400" b="1" dirty="0" smtClean="0">
                <a:solidFill>
                  <a:schemeClr val="tx1"/>
                </a:solidFill>
              </a:rPr>
              <a:t>- </a:t>
            </a:r>
            <a:r>
              <a:rPr lang="et-EE" sz="1400" b="1" dirty="0" err="1" smtClean="0">
                <a:solidFill>
                  <a:schemeClr val="tx1"/>
                </a:solidFill>
              </a:rPr>
              <a:t>Carbon</a:t>
            </a:r>
            <a:r>
              <a:rPr lang="et-EE" sz="1400" b="1" dirty="0" smtClean="0">
                <a:solidFill>
                  <a:schemeClr val="tx1"/>
                </a:solidFill>
              </a:rPr>
              <a:t> stsenaarium: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 smtClean="0">
                <a:solidFill>
                  <a:schemeClr val="tx1"/>
                </a:solidFill>
              </a:rPr>
              <a:t>23 GW tootmisvõimekusi eemaldati baasstsenaariumi analüüsist</a:t>
            </a:r>
            <a:endParaRPr lang="et-EE" sz="1400" dirty="0">
              <a:solidFill>
                <a:schemeClr val="tx1"/>
              </a:solidFill>
            </a:endParaRPr>
          </a:p>
          <a:p>
            <a:endParaRPr lang="et-E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6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90" y="33874"/>
            <a:ext cx="8953471" cy="13255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t-EE" sz="2800" dirty="0" smtClean="0">
                <a:latin typeface="Klavika"/>
              </a:rPr>
              <a:t>Baasstsenaarium: Euroopa tootmispiisavus 2025</a:t>
            </a:r>
            <a:r>
              <a:rPr lang="et-EE" sz="2600" dirty="0" smtClean="0">
                <a:latin typeface="Klavika Bd"/>
              </a:rPr>
              <a:t/>
            </a:r>
            <a:br>
              <a:rPr lang="et-EE" sz="2600" dirty="0" smtClean="0">
                <a:latin typeface="Klavika Bd"/>
              </a:rPr>
            </a:br>
            <a:r>
              <a:rPr lang="et-EE" sz="2600" dirty="0" smtClean="0">
                <a:latin typeface="Klavika Bd"/>
              </a:rPr>
              <a:t>Eesti varustuskindlus on tagatud</a:t>
            </a:r>
            <a:endParaRPr lang="et-EE" sz="2600" dirty="0">
              <a:latin typeface="Klavika Bd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739339" y="633043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FDE01F9-BA1A-4616-8840-E57FDFE21848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066373" y="1377117"/>
            <a:ext cx="3849451" cy="17273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t-EE" sz="1400" dirty="0" err="1">
                <a:latin typeface="Klavika Bd"/>
              </a:rPr>
              <a:t>Entso-e</a:t>
            </a:r>
            <a:r>
              <a:rPr lang="et-EE" sz="1400" dirty="0">
                <a:latin typeface="Klavika Bd"/>
              </a:rPr>
              <a:t> </a:t>
            </a:r>
            <a:r>
              <a:rPr lang="et-EE" sz="1400" b="1" dirty="0" smtClean="0">
                <a:solidFill>
                  <a:schemeClr val="bg1"/>
                </a:solidFill>
                <a:latin typeface="Klavika"/>
              </a:rPr>
              <a:t>MAF </a:t>
            </a:r>
            <a:r>
              <a:rPr lang="et-EE" sz="1400" b="1" dirty="0" err="1" smtClean="0">
                <a:solidFill>
                  <a:schemeClr val="bg1"/>
                </a:solidFill>
                <a:latin typeface="Klavika"/>
              </a:rPr>
              <a:t>Low</a:t>
            </a:r>
            <a:r>
              <a:rPr lang="et-EE" sz="1400" b="1" dirty="0" smtClean="0">
                <a:solidFill>
                  <a:schemeClr val="bg1"/>
                </a:solidFill>
                <a:latin typeface="Klavika"/>
              </a:rPr>
              <a:t>- </a:t>
            </a:r>
            <a:r>
              <a:rPr lang="et-EE" sz="1400" b="1" dirty="0" err="1">
                <a:solidFill>
                  <a:schemeClr val="bg1"/>
                </a:solidFill>
                <a:latin typeface="Klavika"/>
              </a:rPr>
              <a:t>Carbon</a:t>
            </a:r>
            <a:r>
              <a:rPr lang="et-EE" sz="1400" b="1" dirty="0">
                <a:solidFill>
                  <a:schemeClr val="bg1"/>
                </a:solidFill>
                <a:latin typeface="Klavika"/>
              </a:rPr>
              <a:t> </a:t>
            </a:r>
            <a:r>
              <a:rPr lang="et-EE" sz="1400" b="1" i="1" dirty="0" smtClean="0">
                <a:solidFill>
                  <a:schemeClr val="bg1"/>
                </a:solidFill>
                <a:latin typeface="Klavika"/>
              </a:rPr>
              <a:t>stsenaarium</a:t>
            </a:r>
            <a:r>
              <a:rPr lang="et-EE" sz="1400" b="1" dirty="0" smtClean="0">
                <a:solidFill>
                  <a:schemeClr val="bg1"/>
                </a:solidFill>
                <a:latin typeface="Klavika"/>
              </a:rPr>
              <a:t>*:</a:t>
            </a:r>
            <a:endParaRPr lang="en-GB" sz="1400" b="1" dirty="0" smtClean="0">
              <a:solidFill>
                <a:schemeClr val="bg1"/>
              </a:solidFill>
              <a:latin typeface="Klavika"/>
            </a:endParaRPr>
          </a:p>
          <a:p>
            <a:pPr marL="52920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b="1" dirty="0" smtClean="0">
                <a:solidFill>
                  <a:schemeClr val="bg1"/>
                </a:solidFill>
                <a:latin typeface="Klavika"/>
              </a:rPr>
              <a:t>EENS: 500MWh/y </a:t>
            </a:r>
            <a:r>
              <a:rPr lang="et-EE" sz="1400" i="1" dirty="0" smtClean="0">
                <a:solidFill>
                  <a:schemeClr val="bg1"/>
                </a:solidFill>
                <a:latin typeface="Klavika"/>
              </a:rPr>
              <a:t>(EENS 0,005 % tarbimisest)</a:t>
            </a:r>
          </a:p>
          <a:p>
            <a:pPr marL="52920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b="1" dirty="0" smtClean="0">
                <a:solidFill>
                  <a:schemeClr val="bg1"/>
                </a:solidFill>
                <a:latin typeface="Klavika"/>
              </a:rPr>
              <a:t>LOLE</a:t>
            </a:r>
            <a:r>
              <a:rPr lang="et-EE" sz="1600" b="1" dirty="0">
                <a:solidFill>
                  <a:schemeClr val="bg1"/>
                </a:solidFill>
                <a:latin typeface="Klavika"/>
              </a:rPr>
              <a:t>: </a:t>
            </a:r>
            <a:r>
              <a:rPr lang="et-EE" sz="1600" b="1" dirty="0" smtClean="0">
                <a:solidFill>
                  <a:schemeClr val="bg1"/>
                </a:solidFill>
                <a:latin typeface="Klavika"/>
              </a:rPr>
              <a:t>2h/y</a:t>
            </a:r>
            <a:endParaRPr lang="et-EE" sz="1600" b="1" dirty="0">
              <a:solidFill>
                <a:schemeClr val="bg1"/>
              </a:solidFill>
              <a:latin typeface="Klavika"/>
            </a:endParaRPr>
          </a:p>
          <a:p>
            <a:pPr marL="243450" lvl="1">
              <a:spcBef>
                <a:spcPts val="600"/>
              </a:spcBef>
            </a:pPr>
            <a:r>
              <a:rPr lang="en-US" sz="1000" b="1" dirty="0">
                <a:solidFill>
                  <a:schemeClr val="bg1"/>
                </a:solidFill>
                <a:latin typeface="Klavika"/>
              </a:rPr>
              <a:t>* 23 GW </a:t>
            </a:r>
            <a:r>
              <a:rPr lang="et-EE" sz="1000" b="1" dirty="0" smtClean="0">
                <a:solidFill>
                  <a:schemeClr val="bg1"/>
                </a:solidFill>
                <a:latin typeface="Klavika"/>
              </a:rPr>
              <a:t>tootmisvõimsusi eemaldatud võrreldes baasstsenaariumiga</a:t>
            </a:r>
            <a:endParaRPr lang="et-EE" sz="1000" b="1" dirty="0">
              <a:solidFill>
                <a:schemeClr val="bg1"/>
              </a:solidFill>
              <a:latin typeface="Klavik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087" y="1377117"/>
            <a:ext cx="3702286" cy="1727363"/>
          </a:xfrm>
          <a:prstGeom prst="rect">
            <a:avLst/>
          </a:prstGeom>
          <a:solidFill>
            <a:srgbClr val="006272"/>
          </a:solidFill>
          <a:ln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t-EE" sz="1400" dirty="0" err="1">
                <a:latin typeface="Klavika Bd"/>
              </a:rPr>
              <a:t>Entso-e</a:t>
            </a:r>
            <a:r>
              <a:rPr lang="et-EE" sz="1400" dirty="0">
                <a:latin typeface="Klavika Bd"/>
              </a:rPr>
              <a:t> </a:t>
            </a:r>
            <a:r>
              <a:rPr lang="et-EE" sz="1400" b="1" i="1" dirty="0" smtClean="0">
                <a:solidFill>
                  <a:schemeClr val="bg1"/>
                </a:solidFill>
                <a:latin typeface="Klavika"/>
              </a:rPr>
              <a:t>MAF baasstsenaarium </a:t>
            </a:r>
          </a:p>
          <a:p>
            <a:pPr marL="52920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b="1" dirty="0">
                <a:solidFill>
                  <a:schemeClr val="bg1"/>
                </a:solidFill>
                <a:latin typeface="Klavika"/>
              </a:rPr>
              <a:t>EENS: </a:t>
            </a:r>
            <a:r>
              <a:rPr lang="et-EE" b="1" dirty="0" smtClean="0">
                <a:solidFill>
                  <a:schemeClr val="bg1"/>
                </a:solidFill>
                <a:latin typeface="Klavika"/>
              </a:rPr>
              <a:t>0MWh</a:t>
            </a:r>
          </a:p>
          <a:p>
            <a:pPr marL="52920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b="1" dirty="0" smtClean="0">
                <a:solidFill>
                  <a:schemeClr val="bg1"/>
                </a:solidFill>
                <a:latin typeface="Klavika"/>
              </a:rPr>
              <a:t>LOLE</a:t>
            </a:r>
            <a:r>
              <a:rPr lang="et-EE" b="1" dirty="0">
                <a:solidFill>
                  <a:schemeClr val="bg1"/>
                </a:solidFill>
                <a:latin typeface="Klavika"/>
              </a:rPr>
              <a:t>: </a:t>
            </a:r>
            <a:r>
              <a:rPr lang="et-EE" b="1" dirty="0" smtClean="0">
                <a:solidFill>
                  <a:schemeClr val="bg1"/>
                </a:solidFill>
                <a:latin typeface="Klavika"/>
              </a:rPr>
              <a:t>0h</a:t>
            </a:r>
            <a:endParaRPr lang="et-EE" b="1" dirty="0">
              <a:solidFill>
                <a:schemeClr val="bg1"/>
              </a:solidFill>
              <a:latin typeface="Klavika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" y="3104480"/>
            <a:ext cx="8187856" cy="366643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475463" y="3104480"/>
            <a:ext cx="21924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200" i="1" dirty="0" smtClean="0"/>
              <a:t>Definitsioonid: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i="1" dirty="0" smtClean="0"/>
              <a:t>Expected </a:t>
            </a:r>
            <a:r>
              <a:rPr lang="en-US" sz="1200" b="1" i="1" dirty="0"/>
              <a:t>Energy Not Served ‘EENS’</a:t>
            </a:r>
            <a:r>
              <a:rPr lang="en-US" sz="1200" i="1" dirty="0"/>
              <a:t> </a:t>
            </a:r>
            <a:r>
              <a:rPr lang="et-EE" sz="1200" i="1" dirty="0" smtClean="0"/>
              <a:t>oodatav andmata jäänud energia;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i="1" dirty="0" smtClean="0"/>
              <a:t>Loss </a:t>
            </a:r>
            <a:r>
              <a:rPr lang="en-US" sz="1200" b="1" i="1" dirty="0"/>
              <a:t>of Load Expectation ‘LOLE’ </a:t>
            </a:r>
            <a:r>
              <a:rPr lang="et-EE" sz="1200" i="1" dirty="0" smtClean="0"/>
              <a:t>Oodatav katkestustundide arv</a:t>
            </a:r>
            <a:r>
              <a:rPr lang="en-US" sz="1200" i="1" dirty="0" smtClean="0"/>
              <a:t>. </a:t>
            </a:r>
            <a:endParaRPr lang="et-EE" sz="1200" i="1" dirty="0" smtClean="0"/>
          </a:p>
          <a:p>
            <a:endParaRPr lang="en-GB" sz="1200" i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8990" y="35807"/>
            <a:ext cx="3835843" cy="218151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8909" y="4387767"/>
            <a:ext cx="3785923" cy="227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3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Eesti tootmisvõimsuste eeldused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99841" cy="435133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Elering on analüüsides lähtunud konservatiivsetest eeldustest.</a:t>
            </a:r>
          </a:p>
          <a:p>
            <a:r>
              <a:rPr lang="et-EE" dirty="0" smtClean="0"/>
              <a:t>Narva filtriteta plokid (1, 2, 7 ja 12) puhul on eeldatud sulgemist 2019.</a:t>
            </a:r>
          </a:p>
          <a:p>
            <a:r>
              <a:rPr lang="et-EE" dirty="0" smtClean="0"/>
              <a:t>Narva filtritega plokid (3, 4, 5, 6) puhul on eeldatud sulgemist 2020.</a:t>
            </a:r>
          </a:p>
          <a:p>
            <a:r>
              <a:rPr lang="et-EE" dirty="0" smtClean="0"/>
              <a:t>Eeldatud on plokkidega </a:t>
            </a:r>
            <a:r>
              <a:rPr lang="et-EE" dirty="0" err="1" smtClean="0"/>
              <a:t>Auvere</a:t>
            </a:r>
            <a:r>
              <a:rPr lang="et-EE" dirty="0" smtClean="0"/>
              <a:t>, 8 ja 11</a:t>
            </a:r>
            <a:r>
              <a:rPr lang="et-EE" dirty="0"/>
              <a:t>. See tähendab tootmisvõimsuste vähenemist 1951 MW-</a:t>
            </a:r>
            <a:r>
              <a:rPr lang="et-EE" dirty="0" err="1"/>
              <a:t>lt</a:t>
            </a:r>
            <a:r>
              <a:rPr lang="et-EE" dirty="0"/>
              <a:t> </a:t>
            </a:r>
            <a:r>
              <a:rPr lang="et-EE" dirty="0" smtClean="0"/>
              <a:t>660 MW-</a:t>
            </a:r>
            <a:r>
              <a:rPr lang="et-EE" dirty="0" err="1" smtClean="0"/>
              <a:t>ni</a:t>
            </a:r>
            <a:r>
              <a:rPr lang="et-EE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1F9-BA1A-4616-8840-E57FDFE21848}" type="slidenum">
              <a:rPr lang="en-GB" smtClean="0"/>
              <a:t>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18" y="1944559"/>
            <a:ext cx="5791182" cy="378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Varustuskindluse tagamise tegevuskava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2511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et-EE" dirty="0"/>
              <a:t>Võimsusmehhanismi võimaluse ettevalmistamine:</a:t>
            </a:r>
          </a:p>
          <a:p>
            <a:pPr lvl="1"/>
            <a:r>
              <a:rPr lang="en-GB" dirty="0"/>
              <a:t>Eesti </a:t>
            </a:r>
            <a:r>
              <a:rPr lang="en-GB" dirty="0" err="1"/>
              <a:t>varustuskindluse</a:t>
            </a:r>
            <a:r>
              <a:rPr lang="en-GB" dirty="0"/>
              <a:t> standard 2020</a:t>
            </a:r>
          </a:p>
          <a:p>
            <a:pPr lvl="1"/>
            <a:r>
              <a:rPr lang="en-GB" dirty="0" err="1"/>
              <a:t>Turutõrgete</a:t>
            </a:r>
            <a:r>
              <a:rPr lang="en-GB" dirty="0"/>
              <a:t> </a:t>
            </a:r>
            <a:r>
              <a:rPr lang="en-GB" dirty="0" err="1"/>
              <a:t>likvideerimise</a:t>
            </a:r>
            <a:r>
              <a:rPr lang="en-GB" dirty="0"/>
              <a:t> </a:t>
            </a:r>
            <a:r>
              <a:rPr lang="en-GB" dirty="0" err="1"/>
              <a:t>tegevuskava</a:t>
            </a:r>
            <a:r>
              <a:rPr lang="en-GB" dirty="0"/>
              <a:t> 2020</a:t>
            </a:r>
          </a:p>
          <a:p>
            <a:pPr lvl="1"/>
            <a:r>
              <a:rPr lang="en-GB" dirty="0" err="1"/>
              <a:t>Mõjude</a:t>
            </a:r>
            <a:r>
              <a:rPr lang="en-GB" dirty="0"/>
              <a:t> </a:t>
            </a:r>
            <a:r>
              <a:rPr lang="en-GB" dirty="0" err="1"/>
              <a:t>hinnang</a:t>
            </a:r>
            <a:r>
              <a:rPr lang="en-GB" dirty="0"/>
              <a:t> </a:t>
            </a:r>
            <a:r>
              <a:rPr lang="en-GB" dirty="0" err="1"/>
              <a:t>naaberriikide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nende</a:t>
            </a:r>
            <a:r>
              <a:rPr lang="en-GB" dirty="0"/>
              <a:t> </a:t>
            </a:r>
            <a:r>
              <a:rPr lang="en-GB" dirty="0" err="1"/>
              <a:t>turuosaliste</a:t>
            </a:r>
            <a:r>
              <a:rPr lang="en-GB" dirty="0"/>
              <a:t> </a:t>
            </a:r>
            <a:r>
              <a:rPr lang="en-GB" dirty="0" err="1"/>
              <a:t>kohta</a:t>
            </a:r>
            <a:r>
              <a:rPr lang="en-GB" dirty="0"/>
              <a:t> 2020</a:t>
            </a:r>
          </a:p>
          <a:p>
            <a:pPr lvl="1"/>
            <a:r>
              <a:rPr lang="en-GB" dirty="0" err="1"/>
              <a:t>Võimsusmehhanismi</a:t>
            </a:r>
            <a:r>
              <a:rPr lang="en-GB" dirty="0"/>
              <a:t> </a:t>
            </a:r>
            <a:r>
              <a:rPr lang="en-GB" dirty="0" err="1"/>
              <a:t>disain</a:t>
            </a:r>
            <a:r>
              <a:rPr lang="en-GB" dirty="0"/>
              <a:t> </a:t>
            </a:r>
            <a:r>
              <a:rPr lang="en-GB" dirty="0" smtClean="0"/>
              <a:t>2020</a:t>
            </a:r>
            <a:endParaRPr lang="et-EE" dirty="0" smtClean="0"/>
          </a:p>
          <a:p>
            <a:r>
              <a:rPr lang="en-GB" dirty="0" err="1"/>
              <a:t>Võimsusmehhanismi</a:t>
            </a:r>
            <a:r>
              <a:rPr lang="en-GB" dirty="0"/>
              <a:t> </a:t>
            </a:r>
            <a:r>
              <a:rPr lang="en-GB" dirty="0" err="1"/>
              <a:t>protsess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Otsus</a:t>
            </a:r>
            <a:r>
              <a:rPr lang="en-GB" dirty="0"/>
              <a:t> </a:t>
            </a:r>
            <a:r>
              <a:rPr lang="en-GB" dirty="0" err="1"/>
              <a:t>võimsusmehhanismi</a:t>
            </a:r>
            <a:r>
              <a:rPr lang="en-GB" dirty="0"/>
              <a:t> </a:t>
            </a:r>
            <a:r>
              <a:rPr lang="en-GB" dirty="0" err="1"/>
              <a:t>vajaduse</a:t>
            </a:r>
            <a:r>
              <a:rPr lang="en-GB" dirty="0"/>
              <a:t> </a:t>
            </a:r>
            <a:r>
              <a:rPr lang="en-GB" dirty="0" err="1"/>
              <a:t>kohta</a:t>
            </a:r>
            <a:r>
              <a:rPr lang="en-GB" dirty="0"/>
              <a:t> ENTSO-E </a:t>
            </a:r>
            <a:r>
              <a:rPr lang="en-GB" dirty="0" err="1"/>
              <a:t>varustuskindluse</a:t>
            </a:r>
            <a:r>
              <a:rPr lang="en-GB" dirty="0"/>
              <a:t> </a:t>
            </a:r>
            <a:r>
              <a:rPr lang="en-GB" dirty="0" err="1"/>
              <a:t>aruande</a:t>
            </a:r>
            <a:r>
              <a:rPr lang="en-GB" dirty="0"/>
              <a:t> </a:t>
            </a:r>
            <a:r>
              <a:rPr lang="en-GB" dirty="0" err="1"/>
              <a:t>põhjal</a:t>
            </a:r>
            <a:r>
              <a:rPr lang="en-GB" dirty="0"/>
              <a:t> (2020 </a:t>
            </a:r>
            <a:r>
              <a:rPr lang="en-GB" dirty="0" err="1"/>
              <a:t>november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Turutõrgete</a:t>
            </a:r>
            <a:r>
              <a:rPr lang="en-GB" dirty="0"/>
              <a:t> </a:t>
            </a:r>
            <a:r>
              <a:rPr lang="en-GB" dirty="0" err="1"/>
              <a:t>likvideerimise</a:t>
            </a:r>
            <a:r>
              <a:rPr lang="en-GB" dirty="0"/>
              <a:t> </a:t>
            </a:r>
            <a:r>
              <a:rPr lang="en-GB" dirty="0" err="1" smtClean="0"/>
              <a:t>tegevuskava</a:t>
            </a:r>
            <a:r>
              <a:rPr lang="en-GB" dirty="0" smtClean="0"/>
              <a:t> </a:t>
            </a:r>
            <a:endParaRPr lang="en-GB" dirty="0"/>
          </a:p>
          <a:p>
            <a:pPr lvl="2"/>
            <a:r>
              <a:rPr lang="en-GB" dirty="0" err="1"/>
              <a:t>Tegevuskava</a:t>
            </a:r>
            <a:r>
              <a:rPr lang="en-GB" dirty="0"/>
              <a:t> </a:t>
            </a:r>
            <a:r>
              <a:rPr lang="en-GB" dirty="0" err="1"/>
              <a:t>hindamine</a:t>
            </a:r>
            <a:r>
              <a:rPr lang="en-GB" dirty="0"/>
              <a:t> </a:t>
            </a:r>
            <a:r>
              <a:rPr lang="en-GB" dirty="0" err="1"/>
              <a:t>Komisjoni</a:t>
            </a:r>
            <a:r>
              <a:rPr lang="en-GB" dirty="0"/>
              <a:t> </a:t>
            </a:r>
            <a:r>
              <a:rPr lang="en-GB" dirty="0" err="1"/>
              <a:t>poolt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Võimsusmehhanismi</a:t>
            </a:r>
            <a:r>
              <a:rPr lang="en-GB" dirty="0"/>
              <a:t> </a:t>
            </a:r>
            <a:r>
              <a:rPr lang="en-GB" dirty="0" err="1" smtClean="0"/>
              <a:t>disain</a:t>
            </a:r>
            <a:r>
              <a:rPr lang="et-EE" dirty="0" smtClean="0"/>
              <a:t>, sh avalik konsultatsioon</a:t>
            </a:r>
            <a:endParaRPr lang="en-GB" dirty="0"/>
          </a:p>
          <a:p>
            <a:pPr lvl="1"/>
            <a:r>
              <a:rPr lang="en-GB" dirty="0" err="1" smtClean="0"/>
              <a:t>Mõjude</a:t>
            </a:r>
            <a:r>
              <a:rPr lang="en-GB" dirty="0" smtClean="0"/>
              <a:t> </a:t>
            </a:r>
            <a:r>
              <a:rPr lang="en-GB" dirty="0" err="1"/>
              <a:t>hinnang</a:t>
            </a:r>
            <a:r>
              <a:rPr lang="en-GB" dirty="0"/>
              <a:t> </a:t>
            </a:r>
            <a:r>
              <a:rPr lang="en-GB" dirty="0" err="1"/>
              <a:t>naaberriikide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nende</a:t>
            </a:r>
            <a:r>
              <a:rPr lang="en-GB" dirty="0"/>
              <a:t> </a:t>
            </a:r>
            <a:r>
              <a:rPr lang="en-GB" dirty="0" err="1"/>
              <a:t>turuosaliste</a:t>
            </a:r>
            <a:r>
              <a:rPr lang="en-GB" dirty="0"/>
              <a:t> </a:t>
            </a:r>
            <a:r>
              <a:rPr lang="en-GB" dirty="0" err="1" smtClean="0"/>
              <a:t>kohta</a:t>
            </a:r>
            <a:r>
              <a:rPr lang="et-EE" dirty="0" smtClean="0"/>
              <a:t>, sh avalik konsultatsioon</a:t>
            </a:r>
            <a:endParaRPr lang="en-GB" dirty="0"/>
          </a:p>
          <a:p>
            <a:pPr lvl="1"/>
            <a:r>
              <a:rPr lang="en-GB" dirty="0" err="1" smtClean="0"/>
              <a:t>Riigiabi</a:t>
            </a:r>
            <a:r>
              <a:rPr lang="en-GB" dirty="0" smtClean="0"/>
              <a:t> </a:t>
            </a:r>
            <a:r>
              <a:rPr lang="en-GB" dirty="0" err="1"/>
              <a:t>luba</a:t>
            </a:r>
            <a:endParaRPr lang="en-GB" dirty="0"/>
          </a:p>
          <a:p>
            <a:pPr lvl="2"/>
            <a:r>
              <a:rPr lang="en-GB" dirty="0" err="1"/>
              <a:t>Riigiabi</a:t>
            </a:r>
            <a:r>
              <a:rPr lang="en-GB" dirty="0"/>
              <a:t> </a:t>
            </a:r>
            <a:r>
              <a:rPr lang="en-GB" dirty="0" err="1"/>
              <a:t>andmise</a:t>
            </a:r>
            <a:r>
              <a:rPr lang="en-GB" dirty="0"/>
              <a:t> </a:t>
            </a:r>
            <a:r>
              <a:rPr lang="en-GB" dirty="0" err="1"/>
              <a:t>loa</a:t>
            </a:r>
            <a:r>
              <a:rPr lang="en-GB" dirty="0"/>
              <a:t> </a:t>
            </a:r>
            <a:r>
              <a:rPr lang="en-GB" dirty="0" err="1"/>
              <a:t>taotlus</a:t>
            </a:r>
            <a:endParaRPr lang="en-GB" dirty="0"/>
          </a:p>
          <a:p>
            <a:pPr lvl="2"/>
            <a:r>
              <a:rPr lang="en-GB" dirty="0" err="1"/>
              <a:t>Arutelud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konsultatsioonid</a:t>
            </a:r>
            <a:r>
              <a:rPr lang="en-GB" dirty="0"/>
              <a:t> 12-18 </a:t>
            </a:r>
            <a:r>
              <a:rPr lang="en-GB" dirty="0" err="1"/>
              <a:t>kuud</a:t>
            </a:r>
            <a:r>
              <a:rPr lang="en-GB" dirty="0"/>
              <a:t> (</a:t>
            </a:r>
            <a:r>
              <a:rPr lang="en-GB" dirty="0" err="1"/>
              <a:t>Poola</a:t>
            </a:r>
            <a:r>
              <a:rPr lang="en-GB" dirty="0"/>
              <a:t>, </a:t>
            </a:r>
            <a:r>
              <a:rPr lang="en-GB" dirty="0" err="1"/>
              <a:t>Itaalia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Saksamaa</a:t>
            </a:r>
            <a:r>
              <a:rPr lang="en-GB" dirty="0"/>
              <a:t> </a:t>
            </a:r>
            <a:r>
              <a:rPr lang="en-GB" dirty="0" err="1"/>
              <a:t>näitel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Võimsusmehhanismi</a:t>
            </a:r>
            <a:r>
              <a:rPr lang="en-GB" dirty="0"/>
              <a:t> </a:t>
            </a:r>
            <a:r>
              <a:rPr lang="en-GB" dirty="0" err="1"/>
              <a:t>oksjon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1F9-BA1A-4616-8840-E57FDFE2184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/>
          </p:cNvSpPr>
          <p:nvPr/>
        </p:nvSpPr>
        <p:spPr>
          <a:xfrm>
            <a:off x="5362455" y="176188"/>
            <a:ext cx="4081130" cy="369332"/>
          </a:xfrm>
          <a:prstGeom prst="rect">
            <a:avLst/>
          </a:prstGeom>
          <a:solidFill>
            <a:srgbClr val="006272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Balti </a:t>
            </a:r>
            <a:r>
              <a:rPr lang="en-US" i="1" dirty="0" err="1">
                <a:solidFill>
                  <a:schemeClr val="bg1"/>
                </a:solidFill>
              </a:rPr>
              <a:t>sünkroonala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stsenaarium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1380" y="4130565"/>
            <a:ext cx="7693272" cy="26801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Stsenaariumi eeldused: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Kuni 2025 – Balti riikide sünkroontöö IPS/UPS energiasüsteemiga on kiiresti ja kokku leppimata lõppenud. Balti riigid on jäänud saartalitlusse ja moodustavad eraldi Balti sünkroonala. Kiire </a:t>
            </a:r>
            <a:r>
              <a:rPr lang="et-EE" sz="1400" dirty="0" err="1">
                <a:solidFill>
                  <a:srgbClr val="00627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resünkroniseerimine</a:t>
            </a: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IPS/UPS süsteemiga pole </a:t>
            </a:r>
            <a:r>
              <a:rPr lang="et-EE" sz="1400" dirty="0" smtClean="0">
                <a:solidFill>
                  <a:srgbClr val="00627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võimalik.</a:t>
            </a:r>
            <a:endParaRPr lang="et-EE" sz="1400" dirty="0">
              <a:solidFill>
                <a:srgbClr val="00627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Pärast 2025 – Leedu-Poola vahelduvvoolu ühendus on katkenud ning Baltimaad peavad vahelduvvoolu ühenduse taastamiseni iseseisvalt hakkama saama.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sz="1400" dirty="0">
                <a:solidFill>
                  <a:srgbClr val="00627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Alalisvooluühendused Põhjamaade ja Poolaga on kasutatavad, kuid vähendatud mahus arvestades suurima elemendi piiranguga 400 MW</a:t>
            </a:r>
            <a:r>
              <a:rPr lang="et-EE" sz="1400" dirty="0" smtClean="0">
                <a:solidFill>
                  <a:srgbClr val="00627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t-EE" sz="1400" dirty="0">
              <a:solidFill>
                <a:srgbClr val="00627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1773" y="1450109"/>
            <a:ext cx="3545129" cy="4031873"/>
          </a:xfrm>
          <a:prstGeom prst="rect">
            <a:avLst/>
          </a:prstGeom>
          <a:solidFill>
            <a:srgbClr val="006272"/>
          </a:solidFill>
        </p:spPr>
        <p:txBody>
          <a:bodyPr wrap="square">
            <a:spAutoFit/>
          </a:bodyPr>
          <a:lstStyle/>
          <a:p>
            <a:r>
              <a:rPr lang="et-EE" sz="16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Järeldused:</a:t>
            </a:r>
            <a:endParaRPr lang="et-EE" sz="1600" dirty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Tootmispiisavus on tagatud tootmisvõimsuste ja ülekandevõimsuste abil kuni</a:t>
            </a:r>
            <a:r>
              <a:rPr lang="en-US" sz="16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2029. </a:t>
            </a:r>
            <a:endParaRPr lang="et-EE" sz="1600" dirty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Alates 2029 võib tekkida probleem tagada N-1 olukorra katmiseks vajalike reservide hoidmisega.</a:t>
            </a:r>
            <a:r>
              <a:rPr lang="en-US" sz="16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 </a:t>
            </a:r>
            <a:endParaRPr lang="et-EE" sz="1600" dirty="0" smtClean="0">
              <a:solidFill>
                <a:schemeClr val="bg1"/>
              </a:solidFill>
              <a:latin typeface="Klavika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Balti riikide sünkroontöö võimekust arendatakse mandri-Euroopaga sünkroniseerimise projekti raames.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dirty="0" smtClean="0">
                <a:solidFill>
                  <a:schemeClr val="bg1"/>
                </a:solidFill>
                <a:latin typeface="Klavika"/>
                <a:ea typeface="Times New Roman" panose="02020603050405020304" pitchFamily="18" charset="0"/>
              </a:rPr>
              <a:t>Investeeringud sünkroniseerimise projektis vähendavad Balti riikide sünkroontööga seotud riske.</a:t>
            </a:r>
            <a:endParaRPr lang="en-GB" sz="1600" dirty="0">
              <a:solidFill>
                <a:schemeClr val="bg1"/>
              </a:solidFill>
              <a:latin typeface="Klavik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1773" y="390540"/>
            <a:ext cx="3534624" cy="103836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Balti </a:t>
            </a:r>
            <a:r>
              <a:rPr lang="en-GB" b="1" dirty="0" err="1"/>
              <a:t>sünkroonala</a:t>
            </a:r>
            <a:r>
              <a:rPr lang="en-GB" b="1" dirty="0"/>
              <a:t> </a:t>
            </a:r>
            <a:r>
              <a:rPr lang="en-GB" b="1" dirty="0" err="1"/>
              <a:t>stsenaarium</a:t>
            </a:r>
            <a:endParaRPr lang="et-EE" sz="1400" b="1" dirty="0" smtClean="0">
              <a:solidFill>
                <a:schemeClr val="bg1"/>
              </a:solidFill>
              <a:latin typeface="Klavika"/>
            </a:endParaRPr>
          </a:p>
          <a:p>
            <a:endParaRPr lang="et-EE" sz="1600" dirty="0" smtClean="0"/>
          </a:p>
          <a:p>
            <a:r>
              <a:rPr lang="et-EE" sz="1600" dirty="0" smtClean="0"/>
              <a:t>Tõenäosus: </a:t>
            </a:r>
            <a:r>
              <a:rPr lang="en-GB" sz="1600" dirty="0"/>
              <a:t>&lt;10</a:t>
            </a:r>
            <a:r>
              <a:rPr lang="en-GB" sz="1600" dirty="0" smtClean="0"/>
              <a:t>%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186" y="545520"/>
            <a:ext cx="5719918" cy="364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0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rrin 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errin 2017" id="{14AD2F5B-DE72-4027-A31D-199BC29B1E31}" vid="{15B0DF42-635D-45E7-B31F-C5B150DA88F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8A4E9B-C21D-4873-972D-CC6996E24B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205055-34D7-45B5-B857-0E4F6540C8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A3ED5F8-6C57-4CC0-92BA-D97178C6A37B}">
  <ds:schemaRefs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Elerrin 2017</Template>
  <TotalTime>35239</TotalTime>
  <Words>1156</Words>
  <Application>Microsoft Office PowerPoint</Application>
  <PresentationFormat>Widescreen</PresentationFormat>
  <Paragraphs>160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Klavika</vt:lpstr>
      <vt:lpstr>Klavika Bd</vt:lpstr>
      <vt:lpstr>Klavika Bold</vt:lpstr>
      <vt:lpstr>Klavika Md</vt:lpstr>
      <vt:lpstr>Symbol</vt:lpstr>
      <vt:lpstr>Times New Roman</vt:lpstr>
      <vt:lpstr>Elerrin 2017</vt:lpstr>
      <vt:lpstr>Custom Design</vt:lpstr>
      <vt:lpstr>Eesti varustuskindlus elektriga 2025+</vt:lpstr>
      <vt:lpstr>Eesti on osa Euroopa ühisest elektriturust </vt:lpstr>
      <vt:lpstr>PowerPoint Presentation</vt:lpstr>
      <vt:lpstr>Eesti elektrivarustuskindlus </vt:lpstr>
      <vt:lpstr>Kust tuleb elekter?   </vt:lpstr>
      <vt:lpstr>Baasstsenaarium: Euroopa tootmispiisavus 2025 Eesti varustuskindlus on tagatud</vt:lpstr>
      <vt:lpstr>Eesti tootmisvõimsuste eeldused</vt:lpstr>
      <vt:lpstr>Varustuskindluse tagamise tegevuskava</vt:lpstr>
      <vt:lpstr>PowerPoint Presentation</vt:lpstr>
      <vt:lpstr>PowerPoint Presentation</vt:lpstr>
      <vt:lpstr>PowerPoint Presentation</vt:lpstr>
      <vt:lpstr>Kokkuvõtteks</vt:lpstr>
      <vt:lpstr> Aitäh!</vt:lpstr>
    </vt:vector>
  </TitlesOfParts>
  <Company>ELERING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Strateegia arutelu 2</dc:title>
  <dc:creator>Karl Kivinurm</dc:creator>
  <cp:lastModifiedBy>Kätlin Klemmer</cp:lastModifiedBy>
  <cp:revision>311</cp:revision>
  <cp:lastPrinted>2019-02-14T06:50:40Z</cp:lastPrinted>
  <dcterms:created xsi:type="dcterms:W3CDTF">2019-02-13T08:35:50Z</dcterms:created>
  <dcterms:modified xsi:type="dcterms:W3CDTF">2019-06-20T06:40:57Z</dcterms:modified>
</cp:coreProperties>
</file>