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16"/>
  </p:notesMasterIdLst>
  <p:sldIdLst>
    <p:sldId id="306" r:id="rId5"/>
    <p:sldId id="323" r:id="rId6"/>
    <p:sldId id="313" r:id="rId7"/>
    <p:sldId id="316" r:id="rId8"/>
    <p:sldId id="309" r:id="rId9"/>
    <p:sldId id="315" r:id="rId10"/>
    <p:sldId id="322" r:id="rId11"/>
    <p:sldId id="312" r:id="rId12"/>
    <p:sldId id="308" r:id="rId13"/>
    <p:sldId id="320" r:id="rId14"/>
    <p:sldId id="310" r:id="rId15"/>
  </p:sldIdLst>
  <p:sldSz cx="12192000" cy="6858000"/>
  <p:notesSz cx="6794500" cy="99314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2245" autoAdjust="0"/>
  </p:normalViewPr>
  <p:slideViewPr>
    <p:cSldViewPr snapToGrid="0">
      <p:cViewPr varScale="1">
        <p:scale>
          <a:sx n="111" d="100"/>
          <a:sy n="111" d="100"/>
        </p:scale>
        <p:origin x="1104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F1F52-4ACA-42E8-869F-BA74D18BA5FF}" type="doc">
      <dgm:prSet loTypeId="urn:microsoft.com/office/officeart/2005/8/layout/radial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t-EE"/>
        </a:p>
      </dgm:t>
    </dgm:pt>
    <dgm:pt modelId="{0259E808-E2F9-4375-B881-93092E554406}">
      <dgm:prSet phldrT="[Text]" custT="1"/>
      <dgm:spPr/>
      <dgm:t>
        <a:bodyPr/>
        <a:lstStyle/>
        <a:p>
          <a:r>
            <a:rPr lang="et-EE" sz="1600" dirty="0" smtClean="0"/>
            <a:t>Piisav elektrivõrk</a:t>
          </a:r>
          <a:endParaRPr lang="et-EE" sz="1600" dirty="0"/>
        </a:p>
      </dgm:t>
    </dgm:pt>
    <dgm:pt modelId="{3E98212F-C276-4E79-8499-A2C2AC4AEB25}" type="parTrans" cxnId="{F5D764DA-BF45-407F-8DAF-88B1E61E4943}">
      <dgm:prSet/>
      <dgm:spPr/>
      <dgm:t>
        <a:bodyPr/>
        <a:lstStyle/>
        <a:p>
          <a:endParaRPr lang="et-EE" sz="1600"/>
        </a:p>
      </dgm:t>
    </dgm:pt>
    <dgm:pt modelId="{D82B5C69-C9DF-48C8-9FA9-650609AB814B}" type="sibTrans" cxnId="{F5D764DA-BF45-407F-8DAF-88B1E61E4943}">
      <dgm:prSet/>
      <dgm:spPr/>
      <dgm:t>
        <a:bodyPr/>
        <a:lstStyle/>
        <a:p>
          <a:endParaRPr lang="et-EE" sz="1600"/>
        </a:p>
      </dgm:t>
    </dgm:pt>
    <dgm:pt modelId="{D0EE4B77-E86C-4574-813B-13B744CCAF3F}">
      <dgm:prSet phldrT="[Text]" custT="1"/>
      <dgm:spPr/>
      <dgm:t>
        <a:bodyPr/>
        <a:lstStyle/>
        <a:p>
          <a:r>
            <a:rPr lang="et-EE" sz="1600" dirty="0" smtClean="0"/>
            <a:t>Toimiv</a:t>
          </a:r>
        </a:p>
        <a:p>
          <a:r>
            <a:rPr lang="et-EE" sz="1600" dirty="0" smtClean="0"/>
            <a:t>regionaalne</a:t>
          </a:r>
        </a:p>
        <a:p>
          <a:r>
            <a:rPr lang="et-EE" sz="1600" dirty="0" smtClean="0"/>
            <a:t>elektriturg</a:t>
          </a:r>
          <a:endParaRPr lang="et-EE" sz="1600" dirty="0"/>
        </a:p>
      </dgm:t>
    </dgm:pt>
    <dgm:pt modelId="{CDF0475E-B324-4CE3-B6E0-534CCB256899}" type="parTrans" cxnId="{493825FB-F016-48F4-BF79-655105294991}">
      <dgm:prSet/>
      <dgm:spPr/>
      <dgm:t>
        <a:bodyPr/>
        <a:lstStyle/>
        <a:p>
          <a:endParaRPr lang="et-EE" sz="1600"/>
        </a:p>
      </dgm:t>
    </dgm:pt>
    <dgm:pt modelId="{F5A9BD00-A6F0-4A87-880C-CF90612A689A}" type="sibTrans" cxnId="{493825FB-F016-48F4-BF79-655105294991}">
      <dgm:prSet/>
      <dgm:spPr/>
      <dgm:t>
        <a:bodyPr/>
        <a:lstStyle/>
        <a:p>
          <a:endParaRPr lang="et-EE" sz="1600"/>
        </a:p>
      </dgm:t>
    </dgm:pt>
    <dgm:pt modelId="{B24D198A-0BE5-4791-A87A-EEA02728103A}">
      <dgm:prSet phldrT="[Text]" custT="1"/>
      <dgm:spPr/>
      <dgm:t>
        <a:bodyPr/>
        <a:lstStyle/>
        <a:p>
          <a:r>
            <a:rPr lang="et-EE" sz="1800" dirty="0" smtClean="0"/>
            <a:t>Tootmise ja tarbimise juhtimise  võimekus</a:t>
          </a:r>
          <a:endParaRPr lang="et-EE" sz="1800" dirty="0"/>
        </a:p>
      </dgm:t>
    </dgm:pt>
    <dgm:pt modelId="{A8F53528-EE9A-436F-BD56-587BCB516E91}" type="parTrans" cxnId="{BED70CDB-53ED-482A-AB9B-DB6B05F0A397}">
      <dgm:prSet/>
      <dgm:spPr/>
      <dgm:t>
        <a:bodyPr/>
        <a:lstStyle/>
        <a:p>
          <a:endParaRPr lang="et-EE" sz="1600"/>
        </a:p>
      </dgm:t>
    </dgm:pt>
    <dgm:pt modelId="{784DFE42-279F-4271-9AF9-11F018B5E605}" type="sibTrans" cxnId="{BED70CDB-53ED-482A-AB9B-DB6B05F0A397}">
      <dgm:prSet/>
      <dgm:spPr/>
      <dgm:t>
        <a:bodyPr/>
        <a:lstStyle/>
        <a:p>
          <a:endParaRPr lang="et-EE" sz="1600"/>
        </a:p>
      </dgm:t>
    </dgm:pt>
    <dgm:pt modelId="{00B1C6AB-07F4-472A-8FB0-AB885B2D0FFC}">
      <dgm:prSet phldrT="[Text]" custT="1"/>
      <dgm:spPr>
        <a:solidFill>
          <a:schemeClr val="tx1"/>
        </a:solidFill>
      </dgm:spPr>
      <dgm:t>
        <a:bodyPr/>
        <a:lstStyle/>
        <a:p>
          <a:r>
            <a:rPr lang="et-EE" sz="2400" dirty="0" smtClean="0"/>
            <a:t>Varustus-kindlus</a:t>
          </a:r>
          <a:endParaRPr lang="et-EE" sz="2400" dirty="0"/>
        </a:p>
      </dgm:t>
    </dgm:pt>
    <dgm:pt modelId="{4EEB36C0-F69A-4516-992F-8B346AA43B81}" type="parTrans" cxnId="{E982F471-BF00-4BD4-B318-86702D694AE8}">
      <dgm:prSet/>
      <dgm:spPr/>
      <dgm:t>
        <a:bodyPr/>
        <a:lstStyle/>
        <a:p>
          <a:endParaRPr lang="et-EE" sz="1600"/>
        </a:p>
      </dgm:t>
    </dgm:pt>
    <dgm:pt modelId="{7B48E219-9D81-4EF1-ADAF-F6FDD836DF67}" type="sibTrans" cxnId="{E982F471-BF00-4BD4-B318-86702D694AE8}">
      <dgm:prSet/>
      <dgm:spPr/>
      <dgm:t>
        <a:bodyPr/>
        <a:lstStyle/>
        <a:p>
          <a:endParaRPr lang="et-EE" sz="1600"/>
        </a:p>
      </dgm:t>
    </dgm:pt>
    <dgm:pt modelId="{5033D9F9-337A-4CA4-BE2F-E74D14E4D776}" type="pres">
      <dgm:prSet presAssocID="{127F1F52-4ACA-42E8-869F-BA74D18BA5F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E2C8FC1B-D8D6-4C6F-8087-54258CF3A5ED}" type="pres">
      <dgm:prSet presAssocID="{00B1C6AB-07F4-472A-8FB0-AB885B2D0FFC}" presName="centerShape" presStyleLbl="node0" presStyleIdx="0" presStyleCnt="1" custScaleX="105079" custScaleY="105079"/>
      <dgm:spPr/>
      <dgm:t>
        <a:bodyPr/>
        <a:lstStyle/>
        <a:p>
          <a:endParaRPr lang="et-EE"/>
        </a:p>
      </dgm:t>
    </dgm:pt>
    <dgm:pt modelId="{36E3A31D-D489-416E-82CB-0B612887735D}" type="pres">
      <dgm:prSet presAssocID="{0259E808-E2F9-4375-B881-93092E554406}" presName="node" presStyleLbl="node1" presStyleIdx="0" presStyleCnt="3" custScaleX="134431" custScaleY="128668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D174BF1-CDAA-4F34-AC74-33EBBC0EC580}" type="pres">
      <dgm:prSet presAssocID="{0259E808-E2F9-4375-B881-93092E554406}" presName="dummy" presStyleCnt="0"/>
      <dgm:spPr/>
      <dgm:t>
        <a:bodyPr/>
        <a:lstStyle/>
        <a:p>
          <a:endParaRPr lang="et-EE"/>
        </a:p>
      </dgm:t>
    </dgm:pt>
    <dgm:pt modelId="{C2A063A8-D186-441D-B578-8573FFDD66AF}" type="pres">
      <dgm:prSet presAssocID="{D82B5C69-C9DF-48C8-9FA9-650609AB814B}" presName="sibTrans" presStyleLbl="sibTrans2D1" presStyleIdx="0" presStyleCnt="3" custLinFactNeighborX="-1077" custLinFactNeighborY="-714"/>
      <dgm:spPr/>
      <dgm:t>
        <a:bodyPr/>
        <a:lstStyle/>
        <a:p>
          <a:endParaRPr lang="et-EE"/>
        </a:p>
      </dgm:t>
    </dgm:pt>
    <dgm:pt modelId="{11BA85FC-39D0-405D-AE89-8FA3E786EAFB}" type="pres">
      <dgm:prSet presAssocID="{D0EE4B77-E86C-4574-813B-13B744CCAF3F}" presName="node" presStyleLbl="node1" presStyleIdx="1" presStyleCnt="3" custScaleX="134237" custScaleY="128668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46F41E6B-C5E5-47C7-8D2A-D9C5A9F3F25F}" type="pres">
      <dgm:prSet presAssocID="{D0EE4B77-E86C-4574-813B-13B744CCAF3F}" presName="dummy" presStyleCnt="0"/>
      <dgm:spPr/>
      <dgm:t>
        <a:bodyPr/>
        <a:lstStyle/>
        <a:p>
          <a:endParaRPr lang="et-EE"/>
        </a:p>
      </dgm:t>
    </dgm:pt>
    <dgm:pt modelId="{1F1641DC-EA17-4FE0-909A-5EB7559C2993}" type="pres">
      <dgm:prSet presAssocID="{F5A9BD00-A6F0-4A87-880C-CF90612A689A}" presName="sibTrans" presStyleLbl="sibTrans2D1" presStyleIdx="1" presStyleCnt="3"/>
      <dgm:spPr/>
      <dgm:t>
        <a:bodyPr/>
        <a:lstStyle/>
        <a:p>
          <a:endParaRPr lang="et-EE"/>
        </a:p>
      </dgm:t>
    </dgm:pt>
    <dgm:pt modelId="{CFD90D4A-38C5-4F73-AD52-13146314FEC3}" type="pres">
      <dgm:prSet presAssocID="{B24D198A-0BE5-4791-A87A-EEA02728103A}" presName="node" presStyleLbl="node1" presStyleIdx="2" presStyleCnt="3" custScaleX="128668" custScaleY="128668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E8FCAF5-F6E3-4E99-B3B3-0AC31AB73D9A}" type="pres">
      <dgm:prSet presAssocID="{B24D198A-0BE5-4791-A87A-EEA02728103A}" presName="dummy" presStyleCnt="0"/>
      <dgm:spPr/>
      <dgm:t>
        <a:bodyPr/>
        <a:lstStyle/>
        <a:p>
          <a:endParaRPr lang="et-EE"/>
        </a:p>
      </dgm:t>
    </dgm:pt>
    <dgm:pt modelId="{CFA4745D-3094-4071-9F65-4F6BD68AC7A5}" type="pres">
      <dgm:prSet presAssocID="{784DFE42-279F-4271-9AF9-11F018B5E605}" presName="sibTrans" presStyleLbl="sibTrans2D1" presStyleIdx="2" presStyleCnt="3"/>
      <dgm:spPr/>
      <dgm:t>
        <a:bodyPr/>
        <a:lstStyle/>
        <a:p>
          <a:endParaRPr lang="et-EE"/>
        </a:p>
      </dgm:t>
    </dgm:pt>
  </dgm:ptLst>
  <dgm:cxnLst>
    <dgm:cxn modelId="{E982F471-BF00-4BD4-B318-86702D694AE8}" srcId="{127F1F52-4ACA-42E8-869F-BA74D18BA5FF}" destId="{00B1C6AB-07F4-472A-8FB0-AB885B2D0FFC}" srcOrd="0" destOrd="0" parTransId="{4EEB36C0-F69A-4516-992F-8B346AA43B81}" sibTransId="{7B48E219-9D81-4EF1-ADAF-F6FDD836DF67}"/>
    <dgm:cxn modelId="{5D2F19B4-B01B-4B2B-B26B-9390ECC055B0}" type="presOf" srcId="{F5A9BD00-A6F0-4A87-880C-CF90612A689A}" destId="{1F1641DC-EA17-4FE0-909A-5EB7559C2993}" srcOrd="0" destOrd="0" presId="urn:microsoft.com/office/officeart/2005/8/layout/radial6"/>
    <dgm:cxn modelId="{E9B403D3-58FD-47C4-B8E7-65F20335A1C4}" type="presOf" srcId="{0259E808-E2F9-4375-B881-93092E554406}" destId="{36E3A31D-D489-416E-82CB-0B612887735D}" srcOrd="0" destOrd="0" presId="urn:microsoft.com/office/officeart/2005/8/layout/radial6"/>
    <dgm:cxn modelId="{BED70CDB-53ED-482A-AB9B-DB6B05F0A397}" srcId="{00B1C6AB-07F4-472A-8FB0-AB885B2D0FFC}" destId="{B24D198A-0BE5-4791-A87A-EEA02728103A}" srcOrd="2" destOrd="0" parTransId="{A8F53528-EE9A-436F-BD56-587BCB516E91}" sibTransId="{784DFE42-279F-4271-9AF9-11F018B5E605}"/>
    <dgm:cxn modelId="{8BC1F59E-D0C2-40DB-A9A9-FA13330332AC}" type="presOf" srcId="{127F1F52-4ACA-42E8-869F-BA74D18BA5FF}" destId="{5033D9F9-337A-4CA4-BE2F-E74D14E4D776}" srcOrd="0" destOrd="0" presId="urn:microsoft.com/office/officeart/2005/8/layout/radial6"/>
    <dgm:cxn modelId="{2E9F89C3-F6C7-460C-BE31-F2F94464B45B}" type="presOf" srcId="{784DFE42-279F-4271-9AF9-11F018B5E605}" destId="{CFA4745D-3094-4071-9F65-4F6BD68AC7A5}" srcOrd="0" destOrd="0" presId="urn:microsoft.com/office/officeart/2005/8/layout/radial6"/>
    <dgm:cxn modelId="{858B374F-4314-4FCE-A0CE-2E56C4151D7A}" type="presOf" srcId="{D82B5C69-C9DF-48C8-9FA9-650609AB814B}" destId="{C2A063A8-D186-441D-B578-8573FFDD66AF}" srcOrd="0" destOrd="0" presId="urn:microsoft.com/office/officeart/2005/8/layout/radial6"/>
    <dgm:cxn modelId="{0F3C72B0-FB96-4D29-AFCC-613527C70953}" type="presOf" srcId="{D0EE4B77-E86C-4574-813B-13B744CCAF3F}" destId="{11BA85FC-39D0-405D-AE89-8FA3E786EAFB}" srcOrd="0" destOrd="0" presId="urn:microsoft.com/office/officeart/2005/8/layout/radial6"/>
    <dgm:cxn modelId="{493825FB-F016-48F4-BF79-655105294991}" srcId="{00B1C6AB-07F4-472A-8FB0-AB885B2D0FFC}" destId="{D0EE4B77-E86C-4574-813B-13B744CCAF3F}" srcOrd="1" destOrd="0" parTransId="{CDF0475E-B324-4CE3-B6E0-534CCB256899}" sibTransId="{F5A9BD00-A6F0-4A87-880C-CF90612A689A}"/>
    <dgm:cxn modelId="{F5D764DA-BF45-407F-8DAF-88B1E61E4943}" srcId="{00B1C6AB-07F4-472A-8FB0-AB885B2D0FFC}" destId="{0259E808-E2F9-4375-B881-93092E554406}" srcOrd="0" destOrd="0" parTransId="{3E98212F-C276-4E79-8499-A2C2AC4AEB25}" sibTransId="{D82B5C69-C9DF-48C8-9FA9-650609AB814B}"/>
    <dgm:cxn modelId="{E5162256-081C-4B7A-96A2-0F4CA334B426}" type="presOf" srcId="{00B1C6AB-07F4-472A-8FB0-AB885B2D0FFC}" destId="{E2C8FC1B-D8D6-4C6F-8087-54258CF3A5ED}" srcOrd="0" destOrd="0" presId="urn:microsoft.com/office/officeart/2005/8/layout/radial6"/>
    <dgm:cxn modelId="{DA55039E-220A-4F09-BF48-15605DBBFBC3}" type="presOf" srcId="{B24D198A-0BE5-4791-A87A-EEA02728103A}" destId="{CFD90D4A-38C5-4F73-AD52-13146314FEC3}" srcOrd="0" destOrd="0" presId="urn:microsoft.com/office/officeart/2005/8/layout/radial6"/>
    <dgm:cxn modelId="{D86B8475-4DD4-4CEF-A7D9-F499A9D5ACF7}" type="presParOf" srcId="{5033D9F9-337A-4CA4-BE2F-E74D14E4D776}" destId="{E2C8FC1B-D8D6-4C6F-8087-54258CF3A5ED}" srcOrd="0" destOrd="0" presId="urn:microsoft.com/office/officeart/2005/8/layout/radial6"/>
    <dgm:cxn modelId="{1F3C77B8-AC14-4665-AD89-C59B620078FB}" type="presParOf" srcId="{5033D9F9-337A-4CA4-BE2F-E74D14E4D776}" destId="{36E3A31D-D489-416E-82CB-0B612887735D}" srcOrd="1" destOrd="0" presId="urn:microsoft.com/office/officeart/2005/8/layout/radial6"/>
    <dgm:cxn modelId="{15FA0010-1DB6-4DEF-9BD1-38166CEEB7C5}" type="presParOf" srcId="{5033D9F9-337A-4CA4-BE2F-E74D14E4D776}" destId="{9D174BF1-CDAA-4F34-AC74-33EBBC0EC580}" srcOrd="2" destOrd="0" presId="urn:microsoft.com/office/officeart/2005/8/layout/radial6"/>
    <dgm:cxn modelId="{CD92868D-4225-439C-920A-8567D68ED5BD}" type="presParOf" srcId="{5033D9F9-337A-4CA4-BE2F-E74D14E4D776}" destId="{C2A063A8-D186-441D-B578-8573FFDD66AF}" srcOrd="3" destOrd="0" presId="urn:microsoft.com/office/officeart/2005/8/layout/radial6"/>
    <dgm:cxn modelId="{23A51293-9892-40D5-8748-8BCC3230BE3C}" type="presParOf" srcId="{5033D9F9-337A-4CA4-BE2F-E74D14E4D776}" destId="{11BA85FC-39D0-405D-AE89-8FA3E786EAFB}" srcOrd="4" destOrd="0" presId="urn:microsoft.com/office/officeart/2005/8/layout/radial6"/>
    <dgm:cxn modelId="{E69A94DF-E0D1-47CD-9F16-C31AB592D867}" type="presParOf" srcId="{5033D9F9-337A-4CA4-BE2F-E74D14E4D776}" destId="{46F41E6B-C5E5-47C7-8D2A-D9C5A9F3F25F}" srcOrd="5" destOrd="0" presId="urn:microsoft.com/office/officeart/2005/8/layout/radial6"/>
    <dgm:cxn modelId="{425A8B69-59AC-4A46-8F46-64CD9EEF842D}" type="presParOf" srcId="{5033D9F9-337A-4CA4-BE2F-E74D14E4D776}" destId="{1F1641DC-EA17-4FE0-909A-5EB7559C2993}" srcOrd="6" destOrd="0" presId="urn:microsoft.com/office/officeart/2005/8/layout/radial6"/>
    <dgm:cxn modelId="{C9C94F64-FF3D-4556-A1FE-9FF06A811D90}" type="presParOf" srcId="{5033D9F9-337A-4CA4-BE2F-E74D14E4D776}" destId="{CFD90D4A-38C5-4F73-AD52-13146314FEC3}" srcOrd="7" destOrd="0" presId="urn:microsoft.com/office/officeart/2005/8/layout/radial6"/>
    <dgm:cxn modelId="{0BBCBA83-7B20-43DD-AEE5-A862E610DB32}" type="presParOf" srcId="{5033D9F9-337A-4CA4-BE2F-E74D14E4D776}" destId="{AE8FCAF5-F6E3-4E99-B3B3-0AC31AB73D9A}" srcOrd="8" destOrd="0" presId="urn:microsoft.com/office/officeart/2005/8/layout/radial6"/>
    <dgm:cxn modelId="{64DFEDA7-EB1C-4601-83CE-A0168A08953C}" type="presParOf" srcId="{5033D9F9-337A-4CA4-BE2F-E74D14E4D776}" destId="{CFA4745D-3094-4071-9F65-4F6BD68AC7A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4745D-3094-4071-9F65-4F6BD68AC7A5}">
      <dsp:nvSpPr>
        <dsp:cNvPr id="0" name=""/>
        <dsp:cNvSpPr/>
      </dsp:nvSpPr>
      <dsp:spPr>
        <a:xfrm>
          <a:off x="2259620" y="632865"/>
          <a:ext cx="3656857" cy="3656857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1641DC-EA17-4FE0-909A-5EB7559C2993}">
      <dsp:nvSpPr>
        <dsp:cNvPr id="0" name=""/>
        <dsp:cNvSpPr/>
      </dsp:nvSpPr>
      <dsp:spPr>
        <a:xfrm>
          <a:off x="2259620" y="632865"/>
          <a:ext cx="3656857" cy="3656857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A063A8-D186-441D-B578-8573FFDD66AF}">
      <dsp:nvSpPr>
        <dsp:cNvPr id="0" name=""/>
        <dsp:cNvSpPr/>
      </dsp:nvSpPr>
      <dsp:spPr>
        <a:xfrm>
          <a:off x="2220236" y="606755"/>
          <a:ext cx="3656857" cy="3656857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C8FC1B-D8D6-4C6F-8087-54258CF3A5ED}">
      <dsp:nvSpPr>
        <dsp:cNvPr id="0" name=""/>
        <dsp:cNvSpPr/>
      </dsp:nvSpPr>
      <dsp:spPr>
        <a:xfrm>
          <a:off x="3203563" y="1576808"/>
          <a:ext cx="1768971" cy="1768971"/>
        </a:xfrm>
        <a:prstGeom prst="ellipse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kern="1200" dirty="0" smtClean="0"/>
            <a:t>Varustus-kindlus</a:t>
          </a:r>
          <a:endParaRPr lang="et-EE" sz="2400" kern="1200" dirty="0"/>
        </a:p>
      </dsp:txBody>
      <dsp:txXfrm>
        <a:off x="3462623" y="1835868"/>
        <a:ext cx="1250851" cy="1250851"/>
      </dsp:txXfrm>
    </dsp:sp>
    <dsp:sp modelId="{36E3A31D-D489-416E-82CB-0B612887735D}">
      <dsp:nvSpPr>
        <dsp:cNvPr id="0" name=""/>
        <dsp:cNvSpPr/>
      </dsp:nvSpPr>
      <dsp:spPr>
        <a:xfrm>
          <a:off x="3295963" y="-82841"/>
          <a:ext cx="1584172" cy="15162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Piisav elektrivõrk</a:t>
          </a:r>
          <a:endParaRPr lang="et-EE" sz="1600" kern="1200" dirty="0"/>
        </a:p>
      </dsp:txBody>
      <dsp:txXfrm>
        <a:off x="3527960" y="139210"/>
        <a:ext cx="1120178" cy="1072157"/>
      </dsp:txXfrm>
    </dsp:sp>
    <dsp:sp modelId="{11BA85FC-39D0-405D-AE89-8FA3E786EAFB}">
      <dsp:nvSpPr>
        <dsp:cNvPr id="0" name=""/>
        <dsp:cNvSpPr/>
      </dsp:nvSpPr>
      <dsp:spPr>
        <a:xfrm>
          <a:off x="4843832" y="2596167"/>
          <a:ext cx="1581886" cy="15162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Toimiv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regionaalne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elektriturg</a:t>
          </a:r>
          <a:endParaRPr lang="et-EE" sz="1600" kern="1200" dirty="0"/>
        </a:p>
      </dsp:txBody>
      <dsp:txXfrm>
        <a:off x="5075494" y="2818218"/>
        <a:ext cx="1118562" cy="1072157"/>
      </dsp:txXfrm>
    </dsp:sp>
    <dsp:sp modelId="{CFD90D4A-38C5-4F73-AD52-13146314FEC3}">
      <dsp:nvSpPr>
        <dsp:cNvPr id="0" name=""/>
        <dsp:cNvSpPr/>
      </dsp:nvSpPr>
      <dsp:spPr>
        <a:xfrm>
          <a:off x="1783193" y="2596167"/>
          <a:ext cx="1516259" cy="15162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Tootmise ja tarbimise juhtimise  võimekus</a:t>
          </a:r>
          <a:endParaRPr lang="et-EE" sz="1800" kern="1200" dirty="0"/>
        </a:p>
      </dsp:txBody>
      <dsp:txXfrm>
        <a:off x="2005244" y="2818218"/>
        <a:ext cx="1072157" cy="1072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6BDB5-9F6F-47B6-91FF-BF108107AF80}" type="datetimeFigureOut">
              <a:rPr lang="et-EE" smtClean="0"/>
              <a:t>12.06.2018</a:t>
            </a:fld>
            <a:endParaRPr lang="et-E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15BFE-00DF-401B-AF67-BCB23F697BFD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2233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97EAC-45DC-44B4-98A6-584BB7D1F138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47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A3F8-ED4F-45F3-9C75-3F48B2EB2FB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778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A3F8-ED4F-45F3-9C75-3F48B2EB2FB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3277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A3F8-ED4F-45F3-9C75-3F48B2EB2FB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8136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4731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5317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46045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2684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1200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42961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122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2397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A3F8-ED4F-45F3-9C75-3F48B2EB2FB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2389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05226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8321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9226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552517" y="5949950"/>
            <a:ext cx="2207683" cy="71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189586" y="1268760"/>
            <a:ext cx="7812831" cy="3374834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 smtClean="0"/>
              <a:t>Sisesta pilt</a:t>
            </a:r>
            <a:endParaRPr lang="et-EE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62475" y="5949281"/>
            <a:ext cx="3067051" cy="36023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t-EE" dirty="0" smtClean="0"/>
              <a:t>01.01.2011</a:t>
            </a:r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5903503"/>
            <a:ext cx="1896264" cy="63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8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4418" y="548680"/>
            <a:ext cx="10943167" cy="3167062"/>
          </a:xfrm>
        </p:spPr>
        <p:txBody>
          <a:bodyPr/>
          <a:lstStyle>
            <a:lvl1pPr>
              <a:lnSpc>
                <a:spcPts val="5500"/>
              </a:lnSpc>
              <a:defRPr sz="5700"/>
            </a:lvl1pPr>
          </a:lstStyle>
          <a:p>
            <a:pPr lvl="0"/>
            <a:r>
              <a:rPr lang="et-EE" noProof="0" dirty="0" smtClean="0"/>
              <a:t>Sisesta pealkiri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4418" y="3933056"/>
            <a:ext cx="10943167" cy="1368152"/>
          </a:xfrm>
        </p:spPr>
        <p:txBody>
          <a:bodyPr/>
          <a:lstStyle>
            <a:lvl1pPr marL="0" indent="0">
              <a:lnSpc>
                <a:spcPct val="85000"/>
              </a:lnSpc>
              <a:buFontTx/>
              <a:buNone/>
              <a:defRPr sz="3600"/>
            </a:lvl1pPr>
          </a:lstStyle>
          <a:p>
            <a:pPr lvl="0"/>
            <a:r>
              <a:rPr lang="et-EE" noProof="0" dirty="0" smtClean="0"/>
              <a:t>Sisesta alapealkiri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62475" y="5949281"/>
            <a:ext cx="3067051" cy="36023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t-EE" dirty="0" smtClean="0"/>
              <a:t>01.01.2011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5821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t-EE" dirty="0" smtClean="0"/>
              <a:t>Sisesta</a:t>
            </a:r>
            <a:r>
              <a:rPr lang="et-EE" noProof="0" dirty="0" smtClean="0"/>
              <a:t> pealkiri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 hasCustomPrompt="1"/>
          </p:nvPr>
        </p:nvSpPr>
        <p:spPr>
          <a:xfrm>
            <a:off x="609600" y="2204864"/>
            <a:ext cx="10972800" cy="331236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t-EE" dirty="0" smtClean="0"/>
              <a:t>Sisesta tekst</a:t>
            </a:r>
          </a:p>
          <a:p>
            <a:pPr lvl="0"/>
            <a:endParaRPr lang="et-EE" dirty="0" smtClean="0"/>
          </a:p>
        </p:txBody>
      </p:sp>
      <p:sp>
        <p:nvSpPr>
          <p:cNvPr id="4" name="Rectangle 3"/>
          <p:cNvSpPr/>
          <p:nvPr userDrawn="1"/>
        </p:nvSpPr>
        <p:spPr>
          <a:xfrm>
            <a:off x="5519936" y="6021288"/>
            <a:ext cx="124813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751851" y="5805264"/>
            <a:ext cx="278430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4019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dirty="0" smtClean="0"/>
              <a:t>Sisesta pealkiri</a:t>
            </a:r>
            <a:endParaRPr lang="et-EE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519936" y="6021288"/>
            <a:ext cx="124813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751851" y="5805264"/>
            <a:ext cx="278430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5134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Pealkiri ja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hasCustomPrompt="1"/>
          </p:nvPr>
        </p:nvSpPr>
        <p:spPr>
          <a:xfrm>
            <a:off x="624418" y="404813"/>
            <a:ext cx="10943167" cy="1439862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 smtClean="0"/>
              <a:t>Sisesta pealkiri</a:t>
            </a:r>
            <a:endParaRPr lang="et-EE" dirty="0"/>
          </a:p>
        </p:txBody>
      </p:sp>
      <p:sp>
        <p:nvSpPr>
          <p:cNvPr id="3" name="Diagrammi kohatäide 2"/>
          <p:cNvSpPr>
            <a:spLocks noGrp="1"/>
          </p:cNvSpPr>
          <p:nvPr>
            <p:ph type="chart" idx="1" hasCustomPrompt="1"/>
          </p:nvPr>
        </p:nvSpPr>
        <p:spPr>
          <a:xfrm>
            <a:off x="609600" y="1989138"/>
            <a:ext cx="10972800" cy="3744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t-EE" noProof="0" dirty="0" smtClean="0"/>
              <a:t>Sisesta graafik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19936" y="6021288"/>
            <a:ext cx="124813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751851" y="5805264"/>
            <a:ext cx="278430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4133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, sisu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hasCustomPrompt="1"/>
          </p:nvPr>
        </p:nvSpPr>
        <p:spPr>
          <a:xfrm>
            <a:off x="624418" y="404813"/>
            <a:ext cx="10943167" cy="1439862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 smtClean="0"/>
              <a:t>Sisesta pealkiri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 hasCustomPrompt="1"/>
          </p:nvPr>
        </p:nvSpPr>
        <p:spPr>
          <a:xfrm>
            <a:off x="609600" y="2420888"/>
            <a:ext cx="3566187" cy="3528392"/>
          </a:xfrm>
        </p:spPr>
        <p:txBody>
          <a:bodyPr/>
          <a:lstStyle>
            <a:lvl1pPr>
              <a:defRPr sz="1600" baseline="0"/>
            </a:lvl1pPr>
            <a:lvl2pPr>
              <a:defRPr sz="1600"/>
            </a:lvl2pPr>
          </a:lstStyle>
          <a:p>
            <a:pPr lvl="0"/>
            <a:r>
              <a:rPr lang="et-EE" dirty="0" smtClean="0"/>
              <a:t>Sisesta tekst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559830" y="2420888"/>
            <a:ext cx="6528725" cy="2952329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t-E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519936" y="6021288"/>
            <a:ext cx="124813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751851" y="5805264"/>
            <a:ext cx="278430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0778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kolm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dirty="0" smtClean="0"/>
              <a:t>Sisesta pealkiri</a:t>
            </a:r>
            <a:endParaRPr lang="et-EE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 hasCustomPrompt="1"/>
          </p:nvPr>
        </p:nvSpPr>
        <p:spPr>
          <a:xfrm>
            <a:off x="623392" y="2133601"/>
            <a:ext cx="4608512" cy="1799456"/>
          </a:xfrm>
        </p:spPr>
        <p:txBody>
          <a:bodyPr/>
          <a:lstStyle>
            <a:lvl1pPr>
              <a:defRPr sz="1600"/>
            </a:lvl1pPr>
          </a:lstStyle>
          <a:p>
            <a:r>
              <a:rPr lang="et-EE" dirty="0" smtClean="0"/>
              <a:t>Sisesta graafik</a:t>
            </a:r>
            <a:endParaRPr lang="et-EE" dirty="0"/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 hasCustomPrompt="1"/>
          </p:nvPr>
        </p:nvSpPr>
        <p:spPr>
          <a:xfrm>
            <a:off x="5807968" y="2133601"/>
            <a:ext cx="4608512" cy="1799456"/>
          </a:xfrm>
        </p:spPr>
        <p:txBody>
          <a:bodyPr/>
          <a:lstStyle>
            <a:lvl1pPr>
              <a:defRPr sz="1600"/>
            </a:lvl1pPr>
          </a:lstStyle>
          <a:p>
            <a:r>
              <a:rPr lang="et-EE" dirty="0" smtClean="0"/>
              <a:t>Sisesta graafik</a:t>
            </a:r>
            <a:endParaRPr lang="et-E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519936" y="6021288"/>
            <a:ext cx="124813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751851" y="5805264"/>
            <a:ext cx="278430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2" hasCustomPrompt="1"/>
          </p:nvPr>
        </p:nvSpPr>
        <p:spPr>
          <a:xfrm>
            <a:off x="623392" y="4293096"/>
            <a:ext cx="8064896" cy="1799456"/>
          </a:xfrm>
        </p:spPr>
        <p:txBody>
          <a:bodyPr/>
          <a:lstStyle>
            <a:lvl1pPr>
              <a:defRPr sz="1600"/>
            </a:lvl1pPr>
          </a:lstStyle>
          <a:p>
            <a:r>
              <a:rPr lang="et-EE" dirty="0" smtClean="0"/>
              <a:t>Sisesta graafik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7653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A3F8-ED4F-45F3-9C75-3F48B2EB2FB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3755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Pealkiri ja ske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hasCustomPrompt="1"/>
          </p:nvPr>
        </p:nvSpPr>
        <p:spPr>
          <a:xfrm>
            <a:off x="624418" y="404813"/>
            <a:ext cx="10943167" cy="1439862"/>
          </a:xfrm>
        </p:spPr>
        <p:txBody>
          <a:bodyPr/>
          <a:lstStyle/>
          <a:p>
            <a:r>
              <a:rPr lang="et-EE" dirty="0" smtClean="0"/>
              <a:t>Sisesta pealkiri</a:t>
            </a:r>
            <a:endParaRPr lang="et-EE" dirty="0"/>
          </a:p>
        </p:txBody>
      </p:sp>
      <p:sp>
        <p:nvSpPr>
          <p:cNvPr id="3" name="SmartArt-objekti kohatäide 2"/>
          <p:cNvSpPr>
            <a:spLocks noGrp="1"/>
          </p:cNvSpPr>
          <p:nvPr>
            <p:ph type="dgm" idx="1" hasCustomPrompt="1"/>
          </p:nvPr>
        </p:nvSpPr>
        <p:spPr>
          <a:xfrm>
            <a:off x="609600" y="1989138"/>
            <a:ext cx="9422837" cy="331207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t-EE" noProof="0" dirty="0" smtClean="0"/>
              <a:t>Sisesta SmartArt graafik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19936" y="6021288"/>
            <a:ext cx="124813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751851" y="5805264"/>
            <a:ext cx="278430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8644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õpusl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6"/>
            <a:ext cx="11053284" cy="5472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1844824"/>
            <a:ext cx="6912767" cy="2952328"/>
          </a:xfrm>
        </p:spPr>
        <p:txBody>
          <a:bodyPr anchor="t"/>
          <a:lstStyle>
            <a:lvl1pPr algn="l">
              <a:defRPr sz="8000" b="0"/>
            </a:lvl1pPr>
          </a:lstStyle>
          <a:p>
            <a:r>
              <a:rPr lang="et-EE" dirty="0" smtClean="0"/>
              <a:t>Sisesta tekst</a:t>
            </a: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5903503"/>
            <a:ext cx="1896264" cy="63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1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ino Headline" panose="020B030304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ino Headline" panose="020B0303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808-C9C3-4C29-986D-26ADC5676187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59457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l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189586" y="1268760"/>
            <a:ext cx="7812831" cy="3374834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 smtClean="0"/>
              <a:t>Sisesta pilt</a:t>
            </a:r>
            <a:endParaRPr lang="et-EE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62475" y="5661249"/>
            <a:ext cx="3067051" cy="36023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fld id="{C8BA791C-827B-4E94-9097-B5036B9138B3}" type="datetime1">
              <a:rPr lang="et-EE" smtClean="0"/>
              <a:t>26.04.2016</a:t>
            </a:fld>
            <a:endParaRPr lang="et-EE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021" y="-387350"/>
            <a:ext cx="3591673" cy="64103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4418" y="548680"/>
            <a:ext cx="10943167" cy="3167062"/>
          </a:xfrm>
        </p:spPr>
        <p:txBody>
          <a:bodyPr/>
          <a:lstStyle>
            <a:lvl1pPr>
              <a:lnSpc>
                <a:spcPts val="5500"/>
              </a:lnSpc>
              <a:defRPr sz="5700"/>
            </a:lvl1pPr>
          </a:lstStyle>
          <a:p>
            <a:pPr lvl="0"/>
            <a:r>
              <a:rPr lang="et-EE" noProof="0" dirty="0" smtClean="0"/>
              <a:t>Sisesta pealkiri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4418" y="3933056"/>
            <a:ext cx="10943167" cy="1368152"/>
          </a:xfrm>
        </p:spPr>
        <p:txBody>
          <a:bodyPr/>
          <a:lstStyle>
            <a:lvl1pPr marL="0" indent="0">
              <a:lnSpc>
                <a:spcPct val="85000"/>
              </a:lnSpc>
              <a:buFontTx/>
              <a:buNone/>
              <a:defRPr sz="3600"/>
            </a:lvl1pPr>
          </a:lstStyle>
          <a:p>
            <a:pPr lvl="0"/>
            <a:r>
              <a:rPr lang="et-EE" noProof="0" dirty="0" smtClean="0"/>
              <a:t>Sisesta alapealkiri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62475" y="5661050"/>
            <a:ext cx="3067051" cy="36023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fld id="{46097EA9-6830-4D62-A6B6-43F9EDCDD0E9}" type="datetime1">
              <a:rPr lang="et-EE" smtClean="0"/>
              <a:t>26.04.2016</a:t>
            </a:fld>
            <a:endParaRPr lang="et-E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9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t-EE" dirty="0" smtClean="0"/>
              <a:t>Sisesta</a:t>
            </a:r>
            <a:r>
              <a:rPr lang="et-EE" noProof="0" dirty="0" smtClean="0"/>
              <a:t> pealkiri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 hasCustomPrompt="1"/>
          </p:nvPr>
        </p:nvSpPr>
        <p:spPr>
          <a:xfrm>
            <a:off x="609600" y="2204864"/>
            <a:ext cx="10972800" cy="331236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t-EE" dirty="0" smtClean="0"/>
              <a:t>Sisesta tekst</a:t>
            </a:r>
          </a:p>
          <a:p>
            <a:pPr lvl="0"/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9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dirty="0" smtClean="0"/>
              <a:t>Sisesta pealkiri</a:t>
            </a:r>
            <a:endParaRPr lang="et-E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4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Pealkiri ja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hasCustomPrompt="1"/>
          </p:nvPr>
        </p:nvSpPr>
        <p:spPr>
          <a:xfrm>
            <a:off x="624418" y="404813"/>
            <a:ext cx="10943167" cy="1439862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 smtClean="0"/>
              <a:t>Sisesta pealkiri</a:t>
            </a:r>
            <a:endParaRPr lang="et-EE" dirty="0"/>
          </a:p>
        </p:txBody>
      </p:sp>
      <p:sp>
        <p:nvSpPr>
          <p:cNvPr id="3" name="Diagrammi kohatäide 2"/>
          <p:cNvSpPr>
            <a:spLocks noGrp="1"/>
          </p:cNvSpPr>
          <p:nvPr>
            <p:ph type="chart" idx="1" hasCustomPrompt="1"/>
          </p:nvPr>
        </p:nvSpPr>
        <p:spPr>
          <a:xfrm>
            <a:off x="609600" y="1989138"/>
            <a:ext cx="10972800" cy="3744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t-EE" noProof="0" dirty="0" smtClean="0"/>
              <a:t>Sisesta graafik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, sisu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hasCustomPrompt="1"/>
          </p:nvPr>
        </p:nvSpPr>
        <p:spPr>
          <a:xfrm>
            <a:off x="624418" y="404813"/>
            <a:ext cx="10943167" cy="1439862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 smtClean="0"/>
              <a:t>Sisesta pealkiri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 hasCustomPrompt="1"/>
          </p:nvPr>
        </p:nvSpPr>
        <p:spPr>
          <a:xfrm>
            <a:off x="609600" y="2420888"/>
            <a:ext cx="3566187" cy="3528392"/>
          </a:xfrm>
        </p:spPr>
        <p:txBody>
          <a:bodyPr/>
          <a:lstStyle>
            <a:lvl1pPr>
              <a:defRPr sz="1600" baseline="0"/>
            </a:lvl1pPr>
            <a:lvl2pPr>
              <a:defRPr sz="1600"/>
            </a:lvl2pPr>
          </a:lstStyle>
          <a:p>
            <a:pPr lvl="0"/>
            <a:r>
              <a:rPr lang="et-EE" dirty="0" smtClean="0"/>
              <a:t>Sisesta tekst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559830" y="2420888"/>
            <a:ext cx="6528725" cy="2952329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26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kolm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dirty="0" smtClean="0"/>
              <a:t>Sisesta pealkiri</a:t>
            </a:r>
            <a:endParaRPr lang="et-EE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 hasCustomPrompt="1"/>
          </p:nvPr>
        </p:nvSpPr>
        <p:spPr>
          <a:xfrm>
            <a:off x="623392" y="2133601"/>
            <a:ext cx="4608512" cy="1799456"/>
          </a:xfrm>
        </p:spPr>
        <p:txBody>
          <a:bodyPr/>
          <a:lstStyle>
            <a:lvl1pPr>
              <a:defRPr sz="1600"/>
            </a:lvl1pPr>
          </a:lstStyle>
          <a:p>
            <a:r>
              <a:rPr lang="et-EE" dirty="0" smtClean="0"/>
              <a:t>Sisesta graafik</a:t>
            </a:r>
            <a:endParaRPr lang="et-EE" dirty="0"/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 hasCustomPrompt="1"/>
          </p:nvPr>
        </p:nvSpPr>
        <p:spPr>
          <a:xfrm>
            <a:off x="5807968" y="2133601"/>
            <a:ext cx="4608512" cy="1799456"/>
          </a:xfrm>
        </p:spPr>
        <p:txBody>
          <a:bodyPr/>
          <a:lstStyle>
            <a:lvl1pPr>
              <a:defRPr sz="1600"/>
            </a:lvl1pPr>
          </a:lstStyle>
          <a:p>
            <a:r>
              <a:rPr lang="et-EE" dirty="0" smtClean="0"/>
              <a:t>Sisesta graafik</a:t>
            </a:r>
            <a:endParaRPr lang="et-EE" dirty="0"/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2" hasCustomPrompt="1"/>
          </p:nvPr>
        </p:nvSpPr>
        <p:spPr>
          <a:xfrm>
            <a:off x="623392" y="4293096"/>
            <a:ext cx="8064896" cy="1799456"/>
          </a:xfrm>
        </p:spPr>
        <p:txBody>
          <a:bodyPr/>
          <a:lstStyle>
            <a:lvl1pPr>
              <a:defRPr sz="1600"/>
            </a:lvl1pPr>
          </a:lstStyle>
          <a:p>
            <a:r>
              <a:rPr lang="et-EE" dirty="0" smtClean="0"/>
              <a:t>Sisesta graafik</a:t>
            </a:r>
            <a:endParaRPr lang="et-E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A3F8-ED4F-45F3-9C75-3F48B2EB2FB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4826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Pealkiri ja ske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hasCustomPrompt="1"/>
          </p:nvPr>
        </p:nvSpPr>
        <p:spPr>
          <a:xfrm>
            <a:off x="624418" y="404813"/>
            <a:ext cx="10943167" cy="1439862"/>
          </a:xfrm>
        </p:spPr>
        <p:txBody>
          <a:bodyPr/>
          <a:lstStyle/>
          <a:p>
            <a:r>
              <a:rPr lang="et-EE" dirty="0" smtClean="0"/>
              <a:t>Sisesta pealkiri</a:t>
            </a:r>
            <a:endParaRPr lang="et-EE" dirty="0"/>
          </a:p>
        </p:txBody>
      </p:sp>
      <p:sp>
        <p:nvSpPr>
          <p:cNvPr id="3" name="SmartArt-objekti kohatäide 2"/>
          <p:cNvSpPr>
            <a:spLocks noGrp="1"/>
          </p:cNvSpPr>
          <p:nvPr>
            <p:ph type="dgm" idx="1" hasCustomPrompt="1"/>
          </p:nvPr>
        </p:nvSpPr>
        <p:spPr>
          <a:xfrm>
            <a:off x="609600" y="1989138"/>
            <a:ext cx="9422837" cy="331207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t-EE" noProof="0" dirty="0" smtClean="0"/>
              <a:t>Sisesta SmartArt graafik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4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õpusl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6"/>
            <a:ext cx="11053284" cy="5472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1844824"/>
            <a:ext cx="6912767" cy="2952328"/>
          </a:xfrm>
        </p:spPr>
        <p:txBody>
          <a:bodyPr anchor="t"/>
          <a:lstStyle>
            <a:lvl1pPr algn="l">
              <a:defRPr sz="8000" b="0"/>
            </a:lvl1pPr>
          </a:lstStyle>
          <a:p>
            <a:r>
              <a:rPr lang="et-EE" dirty="0" smtClean="0"/>
              <a:t>Sisesta tekst</a:t>
            </a:r>
            <a:endParaRPr lang="et-E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992217"/>
            <a:ext cx="1933575" cy="4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8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A92F-9593-4D96-A261-16A62399BCE5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5DD6-32AB-43A3-B4AB-359034484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5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A3F8-ED4F-45F3-9C75-3F48B2EB2FB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7810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A3F8-ED4F-45F3-9C75-3F48B2EB2FB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2062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A3F8-ED4F-45F3-9C75-3F48B2EB2FB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6415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A3F8-ED4F-45F3-9C75-3F48B2EB2FB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1287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A3F8-ED4F-45F3-9C75-3F48B2EB2FB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970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4"/>
            <a:ext cx="12192000" cy="68531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5002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272"/>
          </a:solidFill>
          <a:latin typeface="Klavika Bd" panose="0200080305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272"/>
          </a:solidFill>
          <a:latin typeface="Klavika Md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272"/>
          </a:solidFill>
          <a:latin typeface="Klavika Md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272"/>
          </a:solidFill>
          <a:latin typeface="Klavika Md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272"/>
          </a:solidFill>
          <a:latin typeface="Klavika Md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272"/>
          </a:solidFill>
          <a:latin typeface="Klavika Md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4"/>
            <a:ext cx="12192000" cy="68531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3831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Klavika Bold" panose="0200080604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Klavika Md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Klavika Md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Klavika Md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Klavika Md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Klavika Md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-387424"/>
            <a:ext cx="3590768" cy="6408712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9138"/>
            <a:ext cx="10972800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Third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404813"/>
            <a:ext cx="1007956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t-EE" smtClean="0"/>
              <a:t>Muutke tiitli laadi</a:t>
            </a:r>
            <a:endParaRPr lang="et-EE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5903503"/>
            <a:ext cx="1896264" cy="63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0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2pPr>
      <a:lvl3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3pPr>
      <a:lvl4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4pPr>
      <a:lvl5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9pPr>
    </p:titleStyle>
    <p:bodyStyle>
      <a:lvl1pPr marL="444500" indent="-444500" algn="l" rtl="0" eaLnBrk="1" fontAlgn="base" hangingPunct="1">
        <a:spcBef>
          <a:spcPct val="20000"/>
        </a:spcBef>
        <a:spcAft>
          <a:spcPct val="0"/>
        </a:spcAft>
        <a:buClr>
          <a:srgbClr val="F7931E"/>
        </a:buClr>
        <a:buFont typeface="Trebuchet MS" pitchFamily="34" charset="0"/>
        <a:buChar char="•"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447675" algn="l" rtl="0" eaLnBrk="1" fontAlgn="base" hangingPunct="1">
        <a:spcBef>
          <a:spcPct val="0"/>
        </a:spcBef>
        <a:spcAft>
          <a:spcPct val="0"/>
        </a:spcAft>
        <a:buClr>
          <a:srgbClr val="F7931E"/>
        </a:buClr>
        <a:buSzPct val="70000"/>
        <a:buFont typeface="Courier New" pitchFamily="49" charset="0"/>
        <a:buChar char="o"/>
        <a:tabLst/>
        <a:defRPr sz="2000">
          <a:solidFill>
            <a:schemeClr val="tx1"/>
          </a:solidFill>
          <a:latin typeface="+mn-lt"/>
        </a:defRPr>
      </a:lvl2pPr>
      <a:lvl3pPr marL="444500" indent="-355600" algn="l" rtl="0" eaLnBrk="1" fontAlgn="base" hangingPunct="1">
        <a:spcBef>
          <a:spcPct val="0"/>
        </a:spcBef>
        <a:spcAft>
          <a:spcPct val="0"/>
        </a:spcAft>
        <a:buClr>
          <a:srgbClr val="F7931E"/>
        </a:buClr>
        <a:buChar char="•"/>
        <a:tabLst>
          <a:tab pos="0" algn="l"/>
        </a:tabLst>
        <a:defRPr sz="2400">
          <a:solidFill>
            <a:schemeClr val="tx1"/>
          </a:solidFill>
          <a:latin typeface="+mn-lt"/>
        </a:defRPr>
      </a:lvl3pPr>
      <a:lvl4pPr marL="444500" indent="-355600" algn="l" rtl="0" eaLnBrk="1" fontAlgn="base" hangingPunct="1">
        <a:spcBef>
          <a:spcPct val="0"/>
        </a:spcBef>
        <a:spcAft>
          <a:spcPct val="0"/>
        </a:spcAft>
        <a:buClr>
          <a:srgbClr val="F7931E"/>
        </a:buClr>
        <a:buChar char="–"/>
        <a:tabLst>
          <a:tab pos="0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rgbClr val="F7931E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7931E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7931E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7931E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7931E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-387424"/>
            <a:ext cx="3590768" cy="6408712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9138"/>
            <a:ext cx="10972800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992217"/>
            <a:ext cx="1933575" cy="497266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404813"/>
            <a:ext cx="1007956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t-EE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849078" y="6113776"/>
            <a:ext cx="4938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ED1E5-F182-4167-836B-F50AA223C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2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2pPr>
      <a:lvl3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3pPr>
      <a:lvl4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4pPr>
      <a:lvl5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6F85"/>
          </a:solidFill>
          <a:latin typeface="Trebuchet MS" pitchFamily="34" charset="0"/>
        </a:defRPr>
      </a:lvl9pPr>
    </p:titleStyle>
    <p:bodyStyle>
      <a:lvl1pPr marL="444500" indent="-444500" algn="l" rtl="0" eaLnBrk="1" fontAlgn="base" hangingPunct="1">
        <a:spcBef>
          <a:spcPct val="20000"/>
        </a:spcBef>
        <a:spcAft>
          <a:spcPct val="0"/>
        </a:spcAft>
        <a:buClr>
          <a:srgbClr val="F7931E"/>
        </a:buClr>
        <a:buFont typeface="Trebuchet MS" pitchFamily="34" charset="0"/>
        <a:buChar char="•"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447675" algn="l" rtl="0" eaLnBrk="1" fontAlgn="base" hangingPunct="1">
        <a:spcBef>
          <a:spcPct val="0"/>
        </a:spcBef>
        <a:spcAft>
          <a:spcPct val="0"/>
        </a:spcAft>
        <a:buClr>
          <a:srgbClr val="F7931E"/>
        </a:buClr>
        <a:buSzPct val="70000"/>
        <a:buFont typeface="Courier New" pitchFamily="49" charset="0"/>
        <a:buChar char="o"/>
        <a:tabLst/>
        <a:defRPr sz="2000">
          <a:solidFill>
            <a:schemeClr val="tx1"/>
          </a:solidFill>
          <a:latin typeface="+mn-lt"/>
        </a:defRPr>
      </a:lvl2pPr>
      <a:lvl3pPr marL="444500" indent="-355600" algn="l" rtl="0" eaLnBrk="1" fontAlgn="base" hangingPunct="1">
        <a:spcBef>
          <a:spcPct val="0"/>
        </a:spcBef>
        <a:spcAft>
          <a:spcPct val="0"/>
        </a:spcAft>
        <a:buClr>
          <a:srgbClr val="F7931E"/>
        </a:buClr>
        <a:buChar char="•"/>
        <a:tabLst>
          <a:tab pos="0" algn="l"/>
        </a:tabLst>
        <a:defRPr sz="2400">
          <a:solidFill>
            <a:schemeClr val="tx1"/>
          </a:solidFill>
          <a:latin typeface="+mn-lt"/>
        </a:defRPr>
      </a:lvl3pPr>
      <a:lvl4pPr marL="444500" indent="-355600" algn="l" rtl="0" eaLnBrk="1" fontAlgn="base" hangingPunct="1">
        <a:spcBef>
          <a:spcPct val="0"/>
        </a:spcBef>
        <a:spcAft>
          <a:spcPct val="0"/>
        </a:spcAft>
        <a:buClr>
          <a:srgbClr val="F7931E"/>
        </a:buClr>
        <a:buChar char="–"/>
        <a:tabLst>
          <a:tab pos="0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rgbClr val="F7931E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7931E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7931E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7931E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7931E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2354"/>
            <a:ext cx="9144000" cy="2387600"/>
          </a:xfrm>
        </p:spPr>
        <p:txBody>
          <a:bodyPr>
            <a:normAutofit/>
          </a:bodyPr>
          <a:lstStyle/>
          <a:p>
            <a:r>
              <a:rPr lang="et-EE" sz="4000" dirty="0"/>
              <a:t>Varustuskindluse tagab toimiv regionaalne </a:t>
            </a:r>
            <a:r>
              <a:rPr lang="et-EE" sz="4000" dirty="0" smtClean="0"/>
              <a:t>energiaturg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8919"/>
            <a:ext cx="9144000" cy="1655762"/>
          </a:xfrm>
        </p:spPr>
        <p:txBody>
          <a:bodyPr/>
          <a:lstStyle/>
          <a:p>
            <a:r>
              <a:rPr lang="et-EE" dirty="0" smtClean="0"/>
              <a:t>Taavi Veskimägi</a:t>
            </a:r>
          </a:p>
          <a:p>
            <a:r>
              <a:rPr lang="et-EE" dirty="0" smtClean="0"/>
              <a:t>Eleringi juhatuse esimees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7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9496" y="260648"/>
            <a:ext cx="7559675" cy="79462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t-EE" dirty="0" smtClean="0"/>
              <a:t>Kokkuvõtteks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1384" y="1124744"/>
            <a:ext cx="10297144" cy="4896544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defRPr/>
            </a:pPr>
            <a:endParaRPr lang="et-EE" sz="2800" dirty="0"/>
          </a:p>
          <a:p>
            <a:pPr marL="0" indent="0">
              <a:buNone/>
            </a:pPr>
            <a:r>
              <a:rPr lang="et-EE" sz="3100" b="1" dirty="0">
                <a:solidFill>
                  <a:srgbClr val="FFC000"/>
                </a:solidFill>
              </a:rPr>
              <a:t>ESITEKS, </a:t>
            </a:r>
            <a:r>
              <a:rPr lang="et-EE" sz="3100" dirty="0" smtClean="0"/>
              <a:t>sünkroontöö </a:t>
            </a:r>
            <a:r>
              <a:rPr lang="et-EE" sz="3100" dirty="0"/>
              <a:t>Venemaa elektrisüsteemiga on </a:t>
            </a:r>
            <a:r>
              <a:rPr lang="et-EE" sz="3100" dirty="0" smtClean="0"/>
              <a:t>suurim süsteemne </a:t>
            </a:r>
            <a:r>
              <a:rPr lang="et-EE" sz="3100" dirty="0"/>
              <a:t>risk Eesti </a:t>
            </a:r>
            <a:r>
              <a:rPr lang="et-EE" sz="3100" dirty="0" smtClean="0"/>
              <a:t>elektrivarustuskindlusele, mille maandamiseks  on eesmärk liituda kesk-Euroopa sagedusalaga.</a:t>
            </a:r>
            <a:endParaRPr lang="et-EE" sz="3100" dirty="0"/>
          </a:p>
          <a:p>
            <a:pPr marL="0" indent="0">
              <a:buNone/>
            </a:pPr>
            <a:endParaRPr lang="et-EE" sz="3100" dirty="0"/>
          </a:p>
          <a:p>
            <a:pPr marL="0" indent="0">
              <a:buNone/>
            </a:pPr>
            <a:r>
              <a:rPr lang="et-EE" sz="3100" b="1" dirty="0">
                <a:solidFill>
                  <a:srgbClr val="FFC000"/>
                </a:solidFill>
              </a:rPr>
              <a:t>TEISEKS, </a:t>
            </a:r>
            <a:r>
              <a:rPr lang="et-EE" sz="3100" dirty="0"/>
              <a:t>v</a:t>
            </a:r>
            <a:r>
              <a:rPr lang="et-EE" sz="3100" dirty="0" smtClean="0"/>
              <a:t>arustuskindlus on regioonis tagatud 2025+ aastani, võimalikes rasketes olukordades tulevad appi avariireservid.</a:t>
            </a:r>
            <a:endParaRPr lang="et-EE" sz="3100" dirty="0"/>
          </a:p>
          <a:p>
            <a:pPr marL="0" indent="0">
              <a:buNone/>
            </a:pPr>
            <a:endParaRPr lang="et-EE" sz="3100" dirty="0"/>
          </a:p>
          <a:p>
            <a:pPr marL="0" indent="0">
              <a:buNone/>
            </a:pPr>
            <a:r>
              <a:rPr lang="et-EE" sz="3100" b="1" dirty="0">
                <a:solidFill>
                  <a:srgbClr val="FFC000"/>
                </a:solidFill>
              </a:rPr>
              <a:t>KOLMANDAKS, </a:t>
            </a:r>
            <a:r>
              <a:rPr lang="et-EE" sz="3100" dirty="0" smtClean="0"/>
              <a:t>kulutõhusaim viis varustuskindluse tagamiseks on toimiv regionaalne elektriturg. Kõik Eesti põhised administratiivsed lahendused on vastuolus meie tõekspidamistega ja on tarbijale kallimad. </a:t>
            </a:r>
            <a:endParaRPr lang="fi-FI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t-EE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  <a:defRPr/>
            </a:pPr>
            <a:endParaRPr lang="et-EE" sz="2400" dirty="0"/>
          </a:p>
          <a:p>
            <a:pPr marL="0" indent="0">
              <a:buNone/>
              <a:defRPr/>
            </a:pP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617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Aitäh!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0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515" y="998731"/>
            <a:ext cx="8693317" cy="48065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45550" y="1538792"/>
            <a:ext cx="723680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t-EE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Elering AS strateegia </a:t>
            </a:r>
            <a:r>
              <a:rPr lang="et-EE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2018-2027 </a:t>
            </a:r>
            <a:r>
              <a:rPr lang="et-EE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„Energiasüsteemide ühendamine“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srgbClr val="333333"/>
                </a:solidFill>
                <a:latin typeface="Trebuchet MS" panose="020B0603020202020204" pitchFamily="34" charset="0"/>
              </a:rPr>
              <a:t> 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t-EE" sz="4050" b="1" dirty="0">
                <a:solidFill>
                  <a:srgbClr val="006F85"/>
                </a:solidFill>
                <a:latin typeface="Trebuchet MS"/>
              </a:rPr>
              <a:t>ELERINGI </a:t>
            </a:r>
            <a:r>
              <a:rPr lang="en-US" sz="4050" b="1" dirty="0">
                <a:solidFill>
                  <a:srgbClr val="006F85"/>
                </a:solidFill>
                <a:latin typeface="Trebuchet MS"/>
              </a:rPr>
              <a:t>MISSIO</a:t>
            </a:r>
            <a:r>
              <a:rPr lang="et-EE" sz="4050" b="1" dirty="0">
                <a:solidFill>
                  <a:srgbClr val="006F85"/>
                </a:solidFill>
                <a:latin typeface="Trebuchet MS"/>
              </a:rPr>
              <a:t>O</a:t>
            </a:r>
            <a:r>
              <a:rPr lang="en-US" sz="4050" b="1" dirty="0">
                <a:solidFill>
                  <a:srgbClr val="006F85"/>
                </a:solidFill>
                <a:latin typeface="Trebuchet MS"/>
              </a:rPr>
              <a:t>N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t-EE" sz="2700" dirty="0">
              <a:solidFill>
                <a:prstClr val="black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t-EE" sz="2700" dirty="0">
                <a:solidFill>
                  <a:prstClr val="black"/>
                </a:solidFill>
                <a:latin typeface="Arial" charset="0"/>
              </a:rPr>
              <a:t>Eleringi missioon on tagada Eesti tarbijatele energiavarustuskindlus läbi tõhusalt toimivate regionaalsete energiaturgude, tuginedes töökindlatele energiavõrkudele ja kompetentsetele töötajatele. Seda tehes toetame Eesti majanduse konkurentsivõimet.</a:t>
            </a:r>
            <a:endParaRPr lang="et-EE" sz="2700" dirty="0">
              <a:solidFill>
                <a:srgbClr val="33333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</a:t>
            </a:r>
            <a:r>
              <a:rPr lang="et-EE" dirty="0" err="1" smtClean="0"/>
              <a:t>äsitletavad</a:t>
            </a:r>
            <a:r>
              <a:rPr lang="et-EE" dirty="0" smtClean="0"/>
              <a:t> teemad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Sünkroniseerimine kesk-Euroopa elektrisüsteemiga</a:t>
            </a:r>
          </a:p>
          <a:p>
            <a:r>
              <a:rPr lang="et-EE" dirty="0" smtClean="0"/>
              <a:t>Regionaalne varustuskindlus</a:t>
            </a:r>
          </a:p>
          <a:p>
            <a:r>
              <a:rPr lang="et-EE" dirty="0" smtClean="0"/>
              <a:t>Elektrituru arendamine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69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Balti riikide </a:t>
            </a:r>
            <a:r>
              <a:rPr lang="et-EE" dirty="0" smtClean="0"/>
              <a:t>sünkroniseerimine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4675"/>
            <a:ext cx="10972800" cy="3898900"/>
          </a:xfrm>
        </p:spPr>
        <p:txBody>
          <a:bodyPr>
            <a:normAutofit fontScale="85000" lnSpcReduction="20000"/>
          </a:bodyPr>
          <a:lstStyle/>
          <a:p>
            <a:r>
              <a:rPr lang="et-EE" dirty="0" smtClean="0"/>
              <a:t>Sünkroontöö Venemaa elektrisüsteemiga on suurim süsteemne risk Eesti elektrivarustuskindlusele.</a:t>
            </a:r>
          </a:p>
          <a:p>
            <a:endParaRPr lang="et-EE" dirty="0"/>
          </a:p>
          <a:p>
            <a:r>
              <a:rPr lang="et-EE" dirty="0" smtClean="0"/>
              <a:t>Vastastikune sõltuvus Venemaa ja 3B elektrisüsteemide vahel kaob aasta lõpuks. </a:t>
            </a:r>
            <a:r>
              <a:rPr lang="et-EE" dirty="0"/>
              <a:t>P</a:t>
            </a:r>
            <a:r>
              <a:rPr lang="et-EE" dirty="0" smtClean="0"/>
              <a:t>aanikaks pole põhjust, tegutseda aga tuleb.</a:t>
            </a:r>
          </a:p>
          <a:p>
            <a:endParaRPr lang="et-EE" dirty="0" smtClean="0"/>
          </a:p>
          <a:p>
            <a:r>
              <a:rPr lang="et-EE" dirty="0" smtClean="0"/>
              <a:t>(De)sünkroniseerimise teekaart: </a:t>
            </a:r>
          </a:p>
          <a:p>
            <a:pPr lvl="1"/>
            <a:r>
              <a:rPr lang="et-EE" dirty="0" smtClean="0"/>
              <a:t>Esiteks, ettevalmistav etapp: uuringud, eralduskatse, täpne tehniline lahendus kesk-Euroopa süsteemiga sünkroontööks.</a:t>
            </a:r>
          </a:p>
          <a:p>
            <a:pPr lvl="1"/>
            <a:r>
              <a:rPr lang="et-EE" dirty="0" smtClean="0"/>
              <a:t>Teiseks, saartalituse ja kiire ümberlülitamise (15-30min) võimekuse loomine.</a:t>
            </a:r>
          </a:p>
          <a:p>
            <a:pPr lvl="1"/>
            <a:r>
              <a:rPr lang="et-EE" dirty="0" smtClean="0"/>
              <a:t>Kolmandaks, sünkroniseerimine 2AC liini või samasugust töökindlust ja kulusid (CAPEX/OPEX) tagava lahenduse olemasolul.</a:t>
            </a:r>
          </a:p>
          <a:p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49741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Sünkroniseerimise investeeringud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44675"/>
            <a:ext cx="6684212" cy="3967728"/>
          </a:xfrm>
        </p:spPr>
        <p:txBody>
          <a:bodyPr>
            <a:normAutofit fontScale="77500" lnSpcReduction="20000"/>
          </a:bodyPr>
          <a:lstStyle/>
          <a:p>
            <a:r>
              <a:rPr lang="et-EE" dirty="0" smtClean="0"/>
              <a:t>„No </a:t>
            </a:r>
            <a:r>
              <a:rPr lang="et-EE" dirty="0" err="1" smtClean="0"/>
              <a:t>regret</a:t>
            </a:r>
            <a:r>
              <a:rPr lang="et-EE" dirty="0" smtClean="0"/>
              <a:t>“ investeeringute tegemine tagamaks Balti sünkroonala töö ja kiire ümberlülitamise võimekus. Eesti osa 188mln€ ja investeerimistaotlus on esitatud.</a:t>
            </a:r>
          </a:p>
          <a:p>
            <a:r>
              <a:rPr lang="et-EE" dirty="0" err="1" smtClean="0"/>
              <a:t>Desünkroniseerimine</a:t>
            </a:r>
            <a:r>
              <a:rPr lang="et-EE" dirty="0" smtClean="0"/>
              <a:t> vähendab potentsiaalselt tuleviku võrgutasu mitte ei suurenda seda. </a:t>
            </a:r>
            <a:r>
              <a:rPr lang="et-EE" dirty="0" smtClean="0"/>
              <a:t>Samade </a:t>
            </a:r>
            <a:r>
              <a:rPr lang="et-EE" dirty="0" smtClean="0"/>
              <a:t>liinide rekonstrueerimised 150mln€ ulatuses tuleb järgmise 10.aasta jooksul teha pluss Venemaa </a:t>
            </a:r>
            <a:r>
              <a:rPr lang="et-EE" dirty="0" smtClean="0"/>
              <a:t>sagedusreservi kulu (kuni 30mln</a:t>
            </a:r>
            <a:r>
              <a:rPr lang="et-EE" dirty="0" smtClean="0"/>
              <a:t>€ aastas</a:t>
            </a:r>
            <a:r>
              <a:rPr lang="et-EE" dirty="0" smtClean="0"/>
              <a:t>).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811" y="1737877"/>
            <a:ext cx="4727255" cy="33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4345" y="2243998"/>
            <a:ext cx="10079567" cy="1439862"/>
          </a:xfrm>
        </p:spPr>
        <p:txBody>
          <a:bodyPr/>
          <a:lstStyle/>
          <a:p>
            <a:r>
              <a:rPr lang="et-EE" dirty="0" smtClean="0"/>
              <a:t>Regionaalne varustuskindlus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60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/>
          </p:cNvGraphicFramePr>
          <p:nvPr>
            <p:extLst/>
          </p:nvPr>
        </p:nvGraphicFramePr>
        <p:xfrm>
          <a:off x="1466945" y="1173905"/>
          <a:ext cx="8208912" cy="444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87488" y="5661249"/>
            <a:ext cx="7848872" cy="830997"/>
          </a:xfrm>
          <a:prstGeom prst="rect">
            <a:avLst/>
          </a:prstGeom>
          <a:solidFill>
            <a:srgbClr val="F2A900"/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t-EE" sz="2400" dirty="0">
                <a:solidFill>
                  <a:schemeClr val="bg1"/>
                </a:solidFill>
                <a:latin typeface="+mn-lt"/>
              </a:rPr>
              <a:t>Varustuskindlust tuleb hinnata tootmise, tarbimise ja ühenduste koosmõjus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27" y="445758"/>
            <a:ext cx="808635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4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Regionaalne varustuskindluse hinnang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69" y="2194012"/>
            <a:ext cx="5848349" cy="4336481"/>
          </a:xfrm>
        </p:spPr>
        <p:txBody>
          <a:bodyPr>
            <a:normAutofit fontScale="55000" lnSpcReduction="20000"/>
          </a:bodyPr>
          <a:lstStyle/>
          <a:p>
            <a:r>
              <a:rPr lang="et-EE" dirty="0" smtClean="0"/>
              <a:t>Esmakordselt hindasid Soome, Eesti, Läti ja Leedu </a:t>
            </a:r>
            <a:r>
              <a:rPr lang="et-EE" dirty="0" err="1" smtClean="0"/>
              <a:t>TSO’d</a:t>
            </a:r>
            <a:r>
              <a:rPr lang="et-EE" dirty="0" smtClean="0"/>
              <a:t> ühiselt regionaalset varustuskindlust</a:t>
            </a:r>
          </a:p>
          <a:p>
            <a:r>
              <a:rPr lang="et-EE" dirty="0" smtClean="0"/>
              <a:t>Hindasime varustuskindlust konservatiivselt </a:t>
            </a:r>
            <a:r>
              <a:rPr lang="et-EE" dirty="0" err="1" smtClean="0"/>
              <a:t>deterministlikus</a:t>
            </a:r>
            <a:r>
              <a:rPr lang="et-EE" dirty="0" smtClean="0"/>
              <a:t> analüüsis(kaks </a:t>
            </a:r>
            <a:r>
              <a:rPr lang="et-EE" dirty="0" smtClean="0"/>
              <a:t>jaama väljas, </a:t>
            </a:r>
            <a:r>
              <a:rPr lang="et-EE" dirty="0" smtClean="0"/>
              <a:t>tuul/päike </a:t>
            </a:r>
            <a:r>
              <a:rPr lang="et-EE" dirty="0" smtClean="0"/>
              <a:t>väljas, tarbimine mitte elastne, Venemaa import puudub</a:t>
            </a:r>
            <a:r>
              <a:rPr lang="et-EE" dirty="0" smtClean="0"/>
              <a:t>) – </a:t>
            </a:r>
            <a:r>
              <a:rPr lang="et-EE" dirty="0" err="1" smtClean="0"/>
              <a:t>SoS</a:t>
            </a:r>
            <a:r>
              <a:rPr lang="et-EE" dirty="0" smtClean="0"/>
              <a:t> 2025+ </a:t>
            </a:r>
            <a:endParaRPr lang="et-EE" dirty="0" smtClean="0"/>
          </a:p>
          <a:p>
            <a:r>
              <a:rPr lang="et-EE" dirty="0" smtClean="0"/>
              <a:t>Konservatiivselt konservatiivsete eelduste (jaamade varasem sulgemine sh Narvas) eelduste korral on </a:t>
            </a:r>
            <a:r>
              <a:rPr lang="et-EE" dirty="0" smtClean="0"/>
              <a:t>tõenäosusliku analüüsi alusel regiooni varustuskindlus </a:t>
            </a:r>
            <a:r>
              <a:rPr lang="et-EE" dirty="0" smtClean="0"/>
              <a:t>tagatud </a:t>
            </a:r>
            <a:r>
              <a:rPr lang="et-EE" dirty="0" smtClean="0"/>
              <a:t>2025 aastal.</a:t>
            </a:r>
            <a:endParaRPr lang="et-EE" dirty="0" smtClean="0"/>
          </a:p>
          <a:p>
            <a:r>
              <a:rPr lang="et-EE" dirty="0" smtClean="0"/>
              <a:t>2025+ mõjutab </a:t>
            </a:r>
            <a:r>
              <a:rPr lang="et-EE" dirty="0" smtClean="0"/>
              <a:t>kesk-Euroopa sünkroniseerimise </a:t>
            </a:r>
            <a:r>
              <a:rPr lang="et-EE" dirty="0" smtClean="0"/>
              <a:t>tehniline lahendus.</a:t>
            </a:r>
            <a:endParaRPr lang="et-EE" dirty="0" smtClean="0"/>
          </a:p>
          <a:p>
            <a:r>
              <a:rPr lang="et-EE" dirty="0" smtClean="0"/>
              <a:t>Varustuskindluse vaatest on piisavalt aega, et tegeleda elektrituru disainiga, tagamaks õigel ajal õiged investeerimissignaalid</a:t>
            </a:r>
          </a:p>
          <a:p>
            <a:endParaRPr lang="en-GB" dirty="0"/>
          </a:p>
        </p:txBody>
      </p:sp>
      <p:pic>
        <p:nvPicPr>
          <p:cNvPr id="4" name="Picture 1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49" y="2204864"/>
            <a:ext cx="5734050" cy="43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6562724" y="1945626"/>
            <a:ext cx="1572893" cy="248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6272"/>
                </a:solidFill>
                <a:latin typeface="Klavika Md" panose="020000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006272"/>
                </a:solidFill>
                <a:latin typeface="Klavika Md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06272"/>
                </a:solidFill>
                <a:latin typeface="Klavika Md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06272"/>
                </a:solidFill>
                <a:latin typeface="Klavika Md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06272"/>
                </a:solidFill>
                <a:latin typeface="Klavika Md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000" dirty="0" smtClean="0"/>
              <a:t>Baasstsenaarium, 2025		</a:t>
            </a:r>
            <a:endParaRPr lang="et-EE" sz="1000" dirty="0"/>
          </a:p>
        </p:txBody>
      </p:sp>
      <p:sp>
        <p:nvSpPr>
          <p:cNvPr id="6" name="Rectangle 5"/>
          <p:cNvSpPr/>
          <p:nvPr/>
        </p:nvSpPr>
        <p:spPr>
          <a:xfrm>
            <a:off x="9337573" y="1844675"/>
            <a:ext cx="2282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050" dirty="0" smtClean="0">
                <a:solidFill>
                  <a:srgbClr val="006272"/>
                </a:solidFill>
                <a:latin typeface="Klavika Md" panose="02000000000000000000" pitchFamily="50" charset="0"/>
              </a:rPr>
              <a:t>Konservatiivne stsenaarium</a:t>
            </a:r>
            <a:r>
              <a:rPr lang="et-EE" sz="1000" dirty="0" smtClean="0">
                <a:solidFill>
                  <a:srgbClr val="006272"/>
                </a:solidFill>
                <a:latin typeface="Klavika Md" panose="02000000000000000000" pitchFamily="50" charset="0"/>
              </a:rPr>
              <a:t>, </a:t>
            </a:r>
            <a:r>
              <a:rPr lang="et-EE" sz="1000" dirty="0">
                <a:solidFill>
                  <a:srgbClr val="006272"/>
                </a:solidFill>
                <a:latin typeface="Klavika Md" panose="02000000000000000000" pitchFamily="50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12818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Eleringi elektrituru visioon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88" y="1844675"/>
            <a:ext cx="6658977" cy="4297045"/>
          </a:xfrm>
        </p:spPr>
        <p:txBody>
          <a:bodyPr>
            <a:normAutofit/>
          </a:bodyPr>
          <a:lstStyle/>
          <a:p>
            <a:r>
              <a:rPr lang="et-EE" sz="2400" dirty="0" smtClean="0"/>
              <a:t>Eleringi elektrituru visioon on uuendatud vastavalt avaliku konsultatsiooni tagasisidele</a:t>
            </a:r>
            <a:endParaRPr lang="et-EE" sz="2400" dirty="0"/>
          </a:p>
          <a:p>
            <a:r>
              <a:rPr lang="et-EE" sz="2400" dirty="0" smtClean="0"/>
              <a:t>Peamised tegevused, mis on vajalikud turu arendamiseks:</a:t>
            </a:r>
          </a:p>
          <a:p>
            <a:pPr lvl="1"/>
            <a:r>
              <a:rPr lang="et-EE" sz="1800" dirty="0" smtClean="0"/>
              <a:t>Euroopa elektrituru suurem integreerimine, et tagada rohkem konkurentsi</a:t>
            </a:r>
          </a:p>
          <a:p>
            <a:pPr lvl="1"/>
            <a:r>
              <a:rPr lang="et-EE" sz="1800" dirty="0" smtClean="0"/>
              <a:t>Liikumine lähemale reaalajale andmaks täpsemaid hinnasignaale ning paindlikkuse õiglaseks väärtustamiseks</a:t>
            </a:r>
            <a:endParaRPr lang="et-EE" sz="1800" dirty="0"/>
          </a:p>
          <a:p>
            <a:pPr lvl="1"/>
            <a:r>
              <a:rPr lang="et-EE" sz="1800" dirty="0" smtClean="0"/>
              <a:t>Tarbimise juhtimise arendamine, et turul oleks nõudluse poole hinnasignaal ja suurem paindlikkus</a:t>
            </a:r>
          </a:p>
          <a:p>
            <a:pPr lvl="1"/>
            <a:r>
              <a:rPr lang="et-EE" sz="1800" dirty="0" smtClean="0"/>
              <a:t>Vähendada turumoonutusi – kaubandus kolmandate riikidega, hinnalaed, taastuvenergia subsiidiumid, jne.</a:t>
            </a:r>
          </a:p>
          <a:p>
            <a:pPr lvl="1"/>
            <a:endParaRPr lang="et-EE" sz="1600" dirty="0" smtClean="0"/>
          </a:p>
          <a:p>
            <a:pPr lvl="1"/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90" y="1438275"/>
            <a:ext cx="5110110" cy="44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rrin 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rrin 2017" id="{14AD2F5B-DE72-4027-A31D-199BC29B1E31}" vid="{15B0DF42-635D-45E7-B31F-C5B150DA88F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werPoint põhi">
  <a:themeElements>
    <a:clrScheme name="Elering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2A41A"/>
      </a:accent1>
      <a:accent2>
        <a:srgbClr val="3FA4A9"/>
      </a:accent2>
      <a:accent3>
        <a:srgbClr val="868686"/>
      </a:accent3>
      <a:accent4>
        <a:srgbClr val="003340"/>
      </a:accent4>
      <a:accent5>
        <a:srgbClr val="000000"/>
      </a:accent5>
      <a:accent6>
        <a:srgbClr val="A0BF38"/>
      </a:accent6>
      <a:hlink>
        <a:srgbClr val="009CDF"/>
      </a:hlink>
      <a:folHlink>
        <a:srgbClr val="A0BF38"/>
      </a:folHlink>
    </a:clrScheme>
    <a:fontScheme name="Elering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lering_est">
  <a:themeElements>
    <a:clrScheme name="Elering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2A41A"/>
      </a:accent1>
      <a:accent2>
        <a:srgbClr val="3FA4A9"/>
      </a:accent2>
      <a:accent3>
        <a:srgbClr val="868686"/>
      </a:accent3>
      <a:accent4>
        <a:srgbClr val="003340"/>
      </a:accent4>
      <a:accent5>
        <a:srgbClr val="000000"/>
      </a:accent5>
      <a:accent6>
        <a:srgbClr val="A0BF38"/>
      </a:accent6>
      <a:hlink>
        <a:srgbClr val="009CDF"/>
      </a:hlink>
      <a:folHlink>
        <a:srgbClr val="A0BF38"/>
      </a:folHlink>
    </a:clrScheme>
    <a:fontScheme name="Elering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Elerrin 2017</Template>
  <TotalTime>8793</TotalTime>
  <Words>413</Words>
  <Application>Microsoft Office PowerPoint</Application>
  <PresentationFormat>Widescreen</PresentationFormat>
  <Paragraphs>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Aino Headline</vt:lpstr>
      <vt:lpstr>Arial</vt:lpstr>
      <vt:lpstr>Calibri</vt:lpstr>
      <vt:lpstr>Courier New</vt:lpstr>
      <vt:lpstr>Klavika Bd</vt:lpstr>
      <vt:lpstr>Klavika Bold</vt:lpstr>
      <vt:lpstr>Klavika Md</vt:lpstr>
      <vt:lpstr>Trebuchet MS</vt:lpstr>
      <vt:lpstr>Elerrin 2017</vt:lpstr>
      <vt:lpstr>Custom Design</vt:lpstr>
      <vt:lpstr>PowerPoint põhi</vt:lpstr>
      <vt:lpstr>elering_est</vt:lpstr>
      <vt:lpstr>Varustuskindluse tagab toimiv regionaalne energiaturg</vt:lpstr>
      <vt:lpstr>PowerPoint Presentation</vt:lpstr>
      <vt:lpstr>Käsitletavad teemad</vt:lpstr>
      <vt:lpstr>Balti riikide sünkroniseerimine</vt:lpstr>
      <vt:lpstr>Sünkroniseerimise investeeringud</vt:lpstr>
      <vt:lpstr>Regionaalne varustuskindlus</vt:lpstr>
      <vt:lpstr>PowerPoint Presentation</vt:lpstr>
      <vt:lpstr>Regionaalne varustuskindluse hinnang</vt:lpstr>
      <vt:lpstr>Eleringi elektrituru visioon</vt:lpstr>
      <vt:lpstr>Kokkuvõtteks</vt:lpstr>
      <vt:lpstr>Aitäh!</vt:lpstr>
    </vt:vector>
  </TitlesOfParts>
  <Company>ELERING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Kivinurm</dc:creator>
  <cp:lastModifiedBy>Taavi Veskimägi</cp:lastModifiedBy>
  <cp:revision>65</cp:revision>
  <cp:lastPrinted>2018-05-22T11:01:17Z</cp:lastPrinted>
  <dcterms:created xsi:type="dcterms:W3CDTF">2018-05-22T08:26:29Z</dcterms:created>
  <dcterms:modified xsi:type="dcterms:W3CDTF">2018-06-12T06:05:42Z</dcterms:modified>
</cp:coreProperties>
</file>