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52" r:id="rId1"/>
    <p:sldMasterId id="2147483786" r:id="rId2"/>
    <p:sldMasterId id="2147483801" r:id="rId3"/>
    <p:sldMasterId id="2147483815" r:id="rId4"/>
    <p:sldMasterId id="2147483830" r:id="rId5"/>
    <p:sldMasterId id="2147483845" r:id="rId6"/>
    <p:sldMasterId id="2147483870" r:id="rId7"/>
    <p:sldMasterId id="2147483894" r:id="rId8"/>
    <p:sldMasterId id="2147483909" r:id="rId9"/>
    <p:sldMasterId id="2147483923" r:id="rId10"/>
    <p:sldMasterId id="2147483929" r:id="rId11"/>
    <p:sldMasterId id="2147483935" r:id="rId12"/>
  </p:sldMasterIdLst>
  <p:notesMasterIdLst>
    <p:notesMasterId r:id="rId33"/>
  </p:notesMasterIdLst>
  <p:handoutMasterIdLst>
    <p:handoutMasterId r:id="rId34"/>
  </p:handoutMasterIdLst>
  <p:sldIdLst>
    <p:sldId id="256" r:id="rId13"/>
    <p:sldId id="329" r:id="rId14"/>
    <p:sldId id="330" r:id="rId15"/>
    <p:sldId id="321" r:id="rId16"/>
    <p:sldId id="320" r:id="rId17"/>
    <p:sldId id="335" r:id="rId18"/>
    <p:sldId id="336" r:id="rId19"/>
    <p:sldId id="337" r:id="rId20"/>
    <p:sldId id="354" r:id="rId21"/>
    <p:sldId id="347" r:id="rId22"/>
    <p:sldId id="348" r:id="rId23"/>
    <p:sldId id="349" r:id="rId24"/>
    <p:sldId id="350" r:id="rId25"/>
    <p:sldId id="351" r:id="rId26"/>
    <p:sldId id="352" r:id="rId27"/>
    <p:sldId id="328" r:id="rId28"/>
    <p:sldId id="341" r:id="rId29"/>
    <p:sldId id="342" r:id="rId30"/>
    <p:sldId id="299" r:id="rId31"/>
    <p:sldId id="353" r:id="rId32"/>
  </p:sldIdLst>
  <p:sldSz cx="9144000" cy="6858000" type="screen4x3"/>
  <p:notesSz cx="6718300" cy="9855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04">
          <p15:clr>
            <a:srgbClr val="A4A3A4"/>
          </p15:clr>
        </p15:guide>
        <p15:guide id="4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C4476"/>
    <a:srgbClr val="0F5494"/>
    <a:srgbClr val="FFD624"/>
    <a:srgbClr val="2D5EC1"/>
    <a:srgbClr val="8CBCDC"/>
    <a:srgbClr val="BDDEFF"/>
    <a:srgbClr val="3166CF"/>
    <a:srgbClr val="3E6FD2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6631" autoAdjust="0"/>
  </p:normalViewPr>
  <p:slideViewPr>
    <p:cSldViewPr>
      <p:cViewPr varScale="1">
        <p:scale>
          <a:sx n="60" d="100"/>
          <a:sy n="60" d="100"/>
        </p:scale>
        <p:origin x="924" y="48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850" y="-78"/>
      </p:cViewPr>
      <p:guideLst>
        <p:guide orient="horz" pos="3127"/>
        <p:guide pos="2160"/>
        <p:guide orient="horz" pos="3104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996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3" tIns="45301" rIns="90603" bIns="4530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4736" y="0"/>
            <a:ext cx="2911996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3" tIns="45301" rIns="90603" bIns="4530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0314"/>
            <a:ext cx="2911996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3" tIns="45301" rIns="90603" bIns="4530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4736" y="9360314"/>
            <a:ext cx="2911996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3" tIns="45301" rIns="90603" bIns="4530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EC7A9CE-B5D3-4830-AA57-DD8049CE9F2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096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996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3" tIns="45301" rIns="90603" bIns="4530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4736" y="0"/>
            <a:ext cx="2911996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3" tIns="45301" rIns="90603" bIns="4530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39775"/>
            <a:ext cx="4926012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7" y="4680946"/>
            <a:ext cx="5375268" cy="443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3" tIns="45301" rIns="90603" bIns="45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0314"/>
            <a:ext cx="2911996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3" tIns="45301" rIns="90603" bIns="4530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4736" y="9360314"/>
            <a:ext cx="2911996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3" tIns="45301" rIns="90603" bIns="4530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6441B25-C4D1-47DB-817D-B9C4FC5392F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406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1pPr>
            <a:lvl2pPr marL="749445" indent="-288249"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2pPr>
            <a:lvl3pPr marL="1152992" indent="-230598"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3pPr>
            <a:lvl4pPr marL="1614189" indent="-230598"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4pPr>
            <a:lvl5pPr marL="2075388" indent="-230598"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5pPr>
            <a:lvl6pPr marL="2536583" indent="-23059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525E65"/>
                </a:solidFill>
                <a:latin typeface="Verdana" pitchFamily="34" charset="0"/>
              </a:defRPr>
            </a:lvl6pPr>
            <a:lvl7pPr marL="2997781" indent="-23059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525E65"/>
                </a:solidFill>
                <a:latin typeface="Verdana" pitchFamily="34" charset="0"/>
              </a:defRPr>
            </a:lvl7pPr>
            <a:lvl8pPr marL="3458978" indent="-23059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525E65"/>
                </a:solidFill>
                <a:latin typeface="Verdana" pitchFamily="34" charset="0"/>
              </a:defRPr>
            </a:lvl8pPr>
            <a:lvl9pPr marL="3920175" indent="-23059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525E65"/>
                </a:solidFill>
                <a:latin typeface="Verdana" pitchFamily="34" charset="0"/>
              </a:defRPr>
            </a:lvl9pPr>
          </a:lstStyle>
          <a:p>
            <a:pPr eaLnBrk="1" hangingPunct="1"/>
            <a:fld id="{1F68866C-081D-40A1-B866-29EF6B0D988D}" type="slidenum">
              <a:rPr lang="en-GB" sz="1200" b="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68146" indent="-168146" eaLnBrk="1" hangingPunct="1">
              <a:buFontTx/>
              <a:buChar char="•"/>
            </a:pPr>
            <a:endParaRPr lang="en-US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8812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84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We can be open</a:t>
            </a:r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 bwMode="auto">
          <a:xfrm>
            <a:off x="3805239" y="9363075"/>
            <a:ext cx="291147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3" rIns="91406" bIns="45703" anchor="b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10B3583D-47AC-4E6B-8AC3-867763539A64}" type="slidenum">
              <a:rPr lang="en-GB" altLang="en-US" b="0">
                <a:solidFill>
                  <a:prstClr val="black"/>
                </a:solidFill>
                <a:latin typeface="Arial" charset="0"/>
              </a:rPr>
              <a:pPr algn="r" eaLnBrk="1" hangingPunct="1"/>
              <a:t>13</a:t>
            </a:fld>
            <a:endParaRPr lang="en-GB" altLang="en-US" b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02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We can be open</a:t>
            </a:r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 bwMode="auto">
          <a:xfrm>
            <a:off x="3805239" y="9363075"/>
            <a:ext cx="291147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3" rIns="91406" bIns="45703" anchor="b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10B3583D-47AC-4E6B-8AC3-867763539A64}" type="slidenum">
              <a:rPr lang="en-GB" altLang="en-US" b="0">
                <a:solidFill>
                  <a:prstClr val="black"/>
                </a:solidFill>
                <a:latin typeface="Arial" charset="0"/>
              </a:rPr>
              <a:pPr algn="r" eaLnBrk="1" hangingPunct="1"/>
              <a:t>14</a:t>
            </a:fld>
            <a:endParaRPr lang="en-GB" altLang="en-US" b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76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7FC6D-BCA8-4703-8D55-8F5851DDB38D}" type="slidenum">
              <a:rPr lang="en-GB" altLang="en-US" smtClean="0"/>
              <a:pPr/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64712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So</a:t>
            </a:r>
            <a:r>
              <a:rPr lang="en-US" altLang="en-US" baseline="0" dirty="0" smtClean="0">
                <a:latin typeface="Arial" panose="020B0604020202020204" pitchFamily="34" charset="0"/>
              </a:rPr>
              <a:t> far for the background on WHY we propose a reform of the current energy market legislation. </a:t>
            </a:r>
          </a:p>
          <a:p>
            <a:endParaRPr lang="en-US" altLang="en-US" baseline="0" dirty="0" smtClean="0">
              <a:latin typeface="Arial" panose="020B0604020202020204" pitchFamily="34" charset="0"/>
            </a:endParaRPr>
          </a:p>
          <a:p>
            <a:r>
              <a:rPr lang="en-US" altLang="en-US" baseline="0" dirty="0" smtClean="0">
                <a:latin typeface="Arial" panose="020B0604020202020204" pitchFamily="34" charset="0"/>
              </a:rPr>
              <a:t>We will now give a short overview of the main elements of the reform we propose: </a:t>
            </a:r>
          </a:p>
          <a:p>
            <a:endParaRPr lang="en-US" altLang="en-US" baseline="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59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0300" indent="-2254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2738" indent="-2254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5175" indent="-2254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DF7867-F160-455E-8C1D-0738ABDBDFC5}" type="slidenum">
              <a:rPr lang="en-GB" altLang="en-US"/>
              <a:pPr eaLnBrk="1" hangingPunct="1">
                <a:spcBef>
                  <a:spcPct val="0"/>
                </a:spcBef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7817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dirty="0" smtClean="0">
                <a:latin typeface="Arial" panose="020B0604020202020204" pitchFamily="34" charset="0"/>
              </a:rPr>
              <a:t>A last </a:t>
            </a:r>
            <a:r>
              <a:rPr lang="de-DE" altLang="en-US" dirty="0" err="1" smtClean="0">
                <a:latin typeface="Arial" panose="020B0604020202020204" pitchFamily="34" charset="0"/>
              </a:rPr>
              <a:t>key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feature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of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the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new</a:t>
            </a:r>
            <a:r>
              <a:rPr lang="de-DE" altLang="en-US" dirty="0" smtClean="0">
                <a:latin typeface="Arial" panose="020B0604020202020204" pitchFamily="34" charset="0"/>
              </a:rPr>
              <a:t> flexible </a:t>
            </a:r>
            <a:r>
              <a:rPr lang="de-DE" altLang="en-US" dirty="0" err="1" smtClean="0">
                <a:latin typeface="Arial" panose="020B0604020202020204" pitchFamily="34" charset="0"/>
              </a:rPr>
              <a:t>electricity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market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conserns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the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consumer</a:t>
            </a:r>
            <a:r>
              <a:rPr lang="de-DE" altLang="en-US" dirty="0" smtClean="0">
                <a:latin typeface="Arial" panose="020B0604020202020204" pitchFamily="34" charset="0"/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dirty="0" smtClean="0">
                <a:latin typeface="Arial" panose="020B0604020202020204" pitchFamily="34" charset="0"/>
              </a:rPr>
              <a:t>In </a:t>
            </a:r>
            <a:r>
              <a:rPr lang="de-DE" altLang="en-US" dirty="0" err="1" smtClean="0">
                <a:latin typeface="Arial" panose="020B0604020202020204" pitchFamily="34" charset="0"/>
              </a:rPr>
              <a:t>the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new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market</a:t>
            </a:r>
            <a:r>
              <a:rPr lang="de-DE" altLang="en-US" dirty="0" smtClean="0">
                <a:latin typeface="Arial" panose="020B0604020202020204" pitchFamily="34" charset="0"/>
              </a:rPr>
              <a:t>, </a:t>
            </a:r>
            <a:r>
              <a:rPr lang="de-DE" altLang="en-US" dirty="0" err="1" smtClean="0">
                <a:latin typeface="Arial" panose="020B0604020202020204" pitchFamily="34" charset="0"/>
              </a:rPr>
              <a:t>generation</a:t>
            </a:r>
            <a:r>
              <a:rPr lang="de-DE" altLang="en-US" dirty="0" smtClean="0">
                <a:latin typeface="Arial" panose="020B0604020202020204" pitchFamily="34" charset="0"/>
              </a:rPr>
              <a:t> will </a:t>
            </a:r>
            <a:r>
              <a:rPr lang="de-DE" altLang="en-US" dirty="0" err="1" smtClean="0">
                <a:latin typeface="Arial" panose="020B0604020202020204" pitchFamily="34" charset="0"/>
              </a:rPr>
              <a:t>always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vary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much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more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than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before</a:t>
            </a:r>
            <a:r>
              <a:rPr lang="de-DE" altLang="en-US" dirty="0" smtClean="0">
                <a:latin typeface="Arial" panose="020B0604020202020204" pitchFamily="34" charset="0"/>
              </a:rPr>
              <a:t> – </a:t>
            </a:r>
            <a:r>
              <a:rPr lang="de-DE" altLang="en-US" dirty="0" err="1" smtClean="0">
                <a:latin typeface="Arial" panose="020B0604020202020204" pitchFamily="34" charset="0"/>
              </a:rPr>
              <a:t>sometimes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there</a:t>
            </a:r>
            <a:r>
              <a:rPr lang="de-DE" altLang="en-US" dirty="0" smtClean="0">
                <a:latin typeface="Arial" panose="020B0604020202020204" pitchFamily="34" charset="0"/>
              </a:rPr>
              <a:t> will </a:t>
            </a:r>
            <a:r>
              <a:rPr lang="de-DE" altLang="en-US" dirty="0" err="1" smtClean="0">
                <a:latin typeface="Arial" panose="020B0604020202020204" pitchFamily="34" charset="0"/>
              </a:rPr>
              <a:t>be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too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much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energy</a:t>
            </a:r>
            <a:r>
              <a:rPr lang="de-DE" altLang="en-US" dirty="0" smtClean="0">
                <a:latin typeface="Arial" panose="020B0604020202020204" pitchFamily="34" charset="0"/>
              </a:rPr>
              <a:t> in a </a:t>
            </a:r>
            <a:r>
              <a:rPr lang="de-DE" altLang="en-US" dirty="0" err="1" smtClean="0">
                <a:latin typeface="Arial" panose="020B0604020202020204" pitchFamily="34" charset="0"/>
              </a:rPr>
              <a:t>region</a:t>
            </a:r>
            <a:r>
              <a:rPr lang="de-DE" altLang="en-US" dirty="0" smtClean="0">
                <a:latin typeface="Arial" panose="020B0604020202020204" pitchFamily="34" charset="0"/>
              </a:rPr>
              <a:t>,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sometimes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too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little</a:t>
            </a:r>
            <a:r>
              <a:rPr lang="de-DE" altLang="en-US" baseline="0" dirty="0" smtClean="0">
                <a:latin typeface="Arial" panose="020B0604020202020204" pitchFamily="34" charset="0"/>
              </a:rPr>
              <a:t>.  This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opens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the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chance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for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consumers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to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participate</a:t>
            </a:r>
            <a:r>
              <a:rPr lang="de-DE" altLang="en-US" baseline="0" dirty="0" smtClean="0">
                <a:latin typeface="Arial" panose="020B0604020202020204" pitchFamily="34" charset="0"/>
              </a:rPr>
              <a:t> in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markets</a:t>
            </a:r>
            <a:r>
              <a:rPr lang="de-DE" altLang="en-US" baseline="0" dirty="0" smtClean="0">
                <a:latin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baseline="0" dirty="0" smtClean="0">
                <a:latin typeface="Arial" panose="020B0604020202020204" pitchFamily="34" charset="0"/>
              </a:rPr>
              <a:t>In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times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of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supply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scarcity</a:t>
            </a:r>
            <a:r>
              <a:rPr lang="de-DE" altLang="en-US" baseline="0" dirty="0" smtClean="0">
                <a:latin typeface="Arial" panose="020B0604020202020204" pitchFamily="34" charset="0"/>
              </a:rPr>
              <a:t>, large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alumnium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plants</a:t>
            </a:r>
            <a:r>
              <a:rPr lang="de-DE" altLang="en-US" baseline="0" dirty="0" smtClean="0">
                <a:latin typeface="Arial" panose="020B0604020202020204" pitchFamily="34" charset="0"/>
              </a:rPr>
              <a:t>,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for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example</a:t>
            </a:r>
            <a:r>
              <a:rPr lang="de-DE" altLang="en-US" baseline="0" dirty="0" smtClean="0">
                <a:latin typeface="Arial" panose="020B0604020202020204" pitchFamily="34" charset="0"/>
              </a:rPr>
              <a:t>,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can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earn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money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by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postponing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their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production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one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two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hours</a:t>
            </a:r>
            <a:r>
              <a:rPr lang="de-DE" altLang="en-US" baseline="0" dirty="0" smtClean="0">
                <a:latin typeface="Arial" panose="020B0604020202020204" pitchFamily="34" charset="0"/>
              </a:rPr>
              <a:t>;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supermarkets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by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postponing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their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cooling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cycles</a:t>
            </a:r>
            <a:r>
              <a:rPr lang="de-DE" altLang="en-US" baseline="0" dirty="0" smtClean="0">
                <a:latin typeface="Arial" panose="020B0604020202020204" pitchFamily="34" charset="0"/>
              </a:rPr>
              <a:t>;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there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is</a:t>
            </a:r>
            <a:r>
              <a:rPr lang="de-DE" altLang="en-US" baseline="0" dirty="0" smtClean="0">
                <a:latin typeface="Arial" panose="020B0604020202020204" pitchFamily="34" charset="0"/>
              </a:rPr>
              <a:t> also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the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possibility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for</a:t>
            </a:r>
            <a:r>
              <a:rPr lang="de-DE" altLang="en-US" baseline="0" dirty="0" smtClean="0">
                <a:latin typeface="Arial" panose="020B0604020202020204" pitchFamily="34" charset="0"/>
              </a:rPr>
              <a:t> end-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consumers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to</a:t>
            </a:r>
            <a:r>
              <a:rPr lang="de-DE" altLang="en-US" baseline="0" dirty="0" smtClean="0">
                <a:latin typeface="Arial" panose="020B0604020202020204" pitchFamily="34" charset="0"/>
              </a:rPr>
              <a:t> save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even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earn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money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with</a:t>
            </a:r>
            <a:r>
              <a:rPr lang="de-DE" altLang="en-US" baseline="0" dirty="0" smtClean="0">
                <a:latin typeface="Arial" panose="020B0604020202020204" pitchFamily="34" charset="0"/>
              </a:rPr>
              <a:t> flexible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consumption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baseline="0" dirty="0" err="1" smtClean="0">
                <a:latin typeface="Arial" panose="020B0604020202020204" pitchFamily="34" charset="0"/>
              </a:rPr>
              <a:t>There</a:t>
            </a:r>
            <a:r>
              <a:rPr lang="de-DE" altLang="en-US" baseline="0" dirty="0" smtClean="0">
                <a:latin typeface="Arial" panose="020B0604020202020204" pitchFamily="34" charset="0"/>
              </a:rPr>
              <a:t> will also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be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times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of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too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much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electricity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production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; on a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sunny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and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windy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day</a:t>
            </a:r>
            <a:r>
              <a:rPr lang="de-DE" altLang="en-US" baseline="0" dirty="0" smtClean="0">
                <a:latin typeface="Arial" panose="020B0604020202020204" pitchFamily="34" charset="0"/>
              </a:rPr>
              <a:t>,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grid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operator</a:t>
            </a:r>
            <a:r>
              <a:rPr lang="de-DE" altLang="en-US" baseline="0" dirty="0" smtClean="0">
                <a:latin typeface="Arial" panose="020B0604020202020204" pitchFamily="34" charset="0"/>
              </a:rPr>
              <a:t> must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often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actively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reduce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generation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 -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pay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consumers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to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use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electricity</a:t>
            </a:r>
            <a:r>
              <a:rPr lang="de-DE" altLang="en-US" baseline="0" dirty="0" smtClean="0">
                <a:latin typeface="Arial" panose="020B060402020202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baseline="0" dirty="0" smtClean="0">
                <a:latin typeface="Arial" panose="020B0604020202020204" pitchFamily="34" charset="0"/>
              </a:rPr>
              <a:t>The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chances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for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consumers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to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participate</a:t>
            </a:r>
            <a:r>
              <a:rPr lang="de-DE" altLang="en-US" baseline="0" dirty="0" smtClean="0">
                <a:latin typeface="Arial" panose="020B0604020202020204" pitchFamily="34" charset="0"/>
              </a:rPr>
              <a:t> in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electricty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markets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therefore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increase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with</a:t>
            </a:r>
            <a:r>
              <a:rPr lang="de-DE" altLang="en-US" baseline="0" dirty="0" smtClean="0">
                <a:latin typeface="Arial" panose="020B0604020202020204" pitchFamily="34" charset="0"/>
              </a:rPr>
              <a:t> variable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production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 =&gt;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we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can</a:t>
            </a:r>
            <a:r>
              <a:rPr lang="de-DE" altLang="en-US" baseline="0" dirty="0" smtClean="0">
                <a:latin typeface="Arial" panose="020B0604020202020204" pitchFamily="34" charset="0"/>
              </a:rPr>
              <a:t> all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earn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mony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and</a:t>
            </a:r>
            <a:r>
              <a:rPr lang="de-DE" altLang="en-US" baseline="0" dirty="0" smtClean="0">
                <a:latin typeface="Arial" panose="020B0604020202020204" pitchFamily="34" charset="0"/>
              </a:rPr>
              <a:t> save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costs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if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we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organise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the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new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market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well</a:t>
            </a:r>
            <a:r>
              <a:rPr lang="de-DE" altLang="en-US" baseline="0" dirty="0" smtClean="0">
                <a:latin typeface="Arial" panose="020B0604020202020204" pitchFamily="34" charset="0"/>
              </a:rPr>
              <a:t>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929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9627" indent="-288318" eaLnBrk="0" hangingPunct="0">
              <a:defRPr sz="13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53273" indent="-230655" eaLnBrk="0" hangingPunct="0">
              <a:defRPr sz="13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14582" indent="-230655" eaLnBrk="0" hangingPunct="0">
              <a:defRPr sz="13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75892" indent="-230655" eaLnBrk="0" hangingPunct="0">
              <a:defRPr sz="13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37201" indent="-23065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98510" indent="-23065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59819" indent="-23065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921129" indent="-23065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458E3F74-CFAD-4080-9E19-2A8E7728D356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/>
              <a:t>19</a:t>
            </a:fld>
            <a:endParaRPr lang="en-GB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en-US" sz="1000"/>
          </a:p>
          <a:p>
            <a:pPr eaLnBrk="1" hangingPunct="1"/>
            <a:endParaRPr lang="en-US" altLang="en-US" sz="1000"/>
          </a:p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14464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 smtClean="0"/>
              <a:t>Standardisation of balancing products</a:t>
            </a:r>
            <a:endParaRPr lang="en-GB" alt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0" dirty="0" smtClean="0"/>
              <a:t>providing more opportunity for cross-border trading by limiting the number of products used for balancing.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0" dirty="0" err="1" smtClean="0"/>
              <a:t>i</a:t>
            </a:r>
            <a:r>
              <a:rPr lang="en-GB" altLang="en-US" sz="1200" dirty="0" err="1" smtClean="0"/>
              <a:t>Merit</a:t>
            </a:r>
            <a:r>
              <a:rPr lang="en-GB" altLang="en-US" sz="1200" dirty="0" smtClean="0"/>
              <a:t> order activation of balancing energy</a:t>
            </a:r>
            <a:endParaRPr lang="en-GB" alt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0" dirty="0" err="1" smtClean="0"/>
              <a:t>ncrease</a:t>
            </a:r>
            <a:r>
              <a:rPr lang="en-GB" altLang="en-US" sz="1200" b="0" dirty="0" smtClean="0"/>
              <a:t> the efficient use of interconnectors and pool resources by establishing European platforms in which balancing energy can be exchanged across Member States.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0" dirty="0" err="1" smtClean="0"/>
              <a:t>impro</a:t>
            </a:r>
            <a:r>
              <a:rPr lang="en-GB" altLang="en-US" sz="1200" dirty="0" err="1" smtClean="0"/>
              <a:t>Single</a:t>
            </a:r>
            <a:r>
              <a:rPr lang="en-GB" altLang="en-US" sz="1200" dirty="0" smtClean="0"/>
              <a:t> Marginal Pricing</a:t>
            </a:r>
            <a:endParaRPr lang="en-GB" alt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0" dirty="0" smtClean="0"/>
              <a:t>giving price signals and integration by ensuring pricing for balancing energy based on marginal pricing (pay-as-cleared).</a:t>
            </a:r>
          </a:p>
          <a:p>
            <a:endParaRPr lang="en-GB" altLang="en-US" dirty="0" smtClean="0">
              <a:latin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 smtClean="0"/>
              <a:t>Balancing energy Gate Closure Time</a:t>
            </a:r>
            <a:endParaRPr lang="en-GB" alt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0" dirty="0" smtClean="0"/>
              <a:t>as close as possible to real time, and at least not before intraday cross-zonal Gate Closure Time (e.g.: 30 minutes for FRR, 60 minutes for RR). </a:t>
            </a:r>
          </a:p>
          <a:p>
            <a:endParaRPr lang="en-GB" altLang="en-US" dirty="0" smtClean="0">
              <a:latin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411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607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803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5238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2438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9638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6838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DB9F9B-2D36-4002-B3CC-E3E307156D41}" type="slidenum">
              <a:rPr lang="en-GB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20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3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So</a:t>
            </a:r>
            <a:r>
              <a:rPr lang="en-US" altLang="en-US" baseline="0" dirty="0" smtClean="0">
                <a:latin typeface="Arial" panose="020B0604020202020204" pitchFamily="34" charset="0"/>
              </a:rPr>
              <a:t> far for the background on WHY we propose a reform of the current energy market legislation. </a:t>
            </a:r>
          </a:p>
          <a:p>
            <a:endParaRPr lang="en-US" altLang="en-US" baseline="0" dirty="0" smtClean="0">
              <a:latin typeface="Arial" panose="020B0604020202020204" pitchFamily="34" charset="0"/>
            </a:endParaRPr>
          </a:p>
          <a:p>
            <a:r>
              <a:rPr lang="en-US" altLang="en-US" baseline="0" dirty="0" smtClean="0">
                <a:latin typeface="Arial" panose="020B0604020202020204" pitchFamily="34" charset="0"/>
              </a:rPr>
              <a:t>We will now give a short overview of the main elements of the reform we propose: </a:t>
            </a:r>
          </a:p>
          <a:p>
            <a:endParaRPr lang="en-US" altLang="en-US" baseline="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88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So</a:t>
            </a:r>
            <a:r>
              <a:rPr lang="en-US" altLang="en-US" baseline="0" dirty="0" smtClean="0">
                <a:latin typeface="Arial" panose="020B0604020202020204" pitchFamily="34" charset="0"/>
              </a:rPr>
              <a:t> far for the background on WHY we propose a reform of the current energy market legislation. </a:t>
            </a:r>
          </a:p>
          <a:p>
            <a:endParaRPr lang="en-US" altLang="en-US" baseline="0" dirty="0" smtClean="0">
              <a:latin typeface="Arial" panose="020B0604020202020204" pitchFamily="34" charset="0"/>
            </a:endParaRPr>
          </a:p>
          <a:p>
            <a:r>
              <a:rPr lang="en-US" altLang="en-US" baseline="0" dirty="0" smtClean="0">
                <a:latin typeface="Arial" panose="020B0604020202020204" pitchFamily="34" charset="0"/>
              </a:rPr>
              <a:t>We will now give a short overview of the main elements of the reform we propose: </a:t>
            </a:r>
          </a:p>
          <a:p>
            <a:endParaRPr lang="en-US" altLang="en-US" baseline="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62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7F1BD-D310-4BE4-87ED-CB21BE4A95E7}" type="slidenum">
              <a:rPr lang="en-GB" smtClean="0">
                <a:solidFill>
                  <a:srgbClr val="000000"/>
                </a:solidFill>
              </a:rPr>
              <a:pPr/>
              <a:t>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41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22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76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dirty="0" err="1" smtClean="0">
                <a:latin typeface="Arial" panose="020B0604020202020204" pitchFamily="34" charset="0"/>
              </a:rPr>
              <a:t>Electricity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markets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are</a:t>
            </a:r>
            <a:r>
              <a:rPr lang="de-DE" altLang="en-US" dirty="0" smtClean="0">
                <a:latin typeface="Arial" panose="020B0604020202020204" pitchFamily="34" charset="0"/>
              </a:rPr>
              <a:t> in </a:t>
            </a:r>
            <a:r>
              <a:rPr lang="de-DE" altLang="en-US" dirty="0" err="1" smtClean="0">
                <a:latin typeface="Arial" panose="020B0604020202020204" pitchFamily="34" charset="0"/>
              </a:rPr>
              <a:t>the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middle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of</a:t>
            </a:r>
            <a:r>
              <a:rPr lang="de-DE" altLang="en-US" dirty="0" smtClean="0">
                <a:latin typeface="Arial" panose="020B0604020202020204" pitchFamily="34" charset="0"/>
              </a:rPr>
              <a:t> a </a:t>
            </a:r>
            <a:r>
              <a:rPr lang="de-DE" altLang="en-US" dirty="0" err="1" smtClean="0">
                <a:latin typeface="Arial" panose="020B0604020202020204" pitchFamily="34" charset="0"/>
              </a:rPr>
              <a:t>profound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change</a:t>
            </a:r>
            <a:r>
              <a:rPr lang="de-DE" altLang="en-US" dirty="0" smtClean="0">
                <a:latin typeface="Arial" panose="020B0604020202020204" pitchFamily="34" charset="0"/>
              </a:rPr>
              <a:t>  - </a:t>
            </a:r>
            <a:r>
              <a:rPr lang="de-DE" altLang="en-US" dirty="0" err="1" smtClean="0">
                <a:latin typeface="Arial" panose="020B0604020202020204" pitchFamily="34" charset="0"/>
              </a:rPr>
              <a:t>some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say</a:t>
            </a:r>
            <a:r>
              <a:rPr lang="de-DE" altLang="en-US" dirty="0" smtClean="0">
                <a:latin typeface="Arial" panose="020B0604020202020204" pitchFamily="34" charset="0"/>
              </a:rPr>
              <a:t> a </a:t>
            </a:r>
            <a:r>
              <a:rPr lang="en-GB" altLang="en-US" noProof="0" dirty="0" smtClean="0">
                <a:latin typeface="Arial" panose="020B0604020202020204" pitchFamily="34" charset="0"/>
              </a:rPr>
              <a:t>’</a:t>
            </a:r>
            <a:r>
              <a:rPr lang="de-DE" altLang="en-US" dirty="0" err="1" smtClean="0">
                <a:latin typeface="Arial" panose="020B0604020202020204" pitchFamily="34" charset="0"/>
              </a:rPr>
              <a:t>disruptive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change</a:t>
            </a:r>
            <a:r>
              <a:rPr lang="de-DE" altLang="en-US" dirty="0" smtClean="0">
                <a:latin typeface="Arial" panose="020B0604020202020204" pitchFamily="34" charset="0"/>
              </a:rPr>
              <a:t>‘ such </a:t>
            </a:r>
            <a:r>
              <a:rPr lang="de-DE" altLang="en-US" dirty="0" err="1" smtClean="0">
                <a:latin typeface="Arial" panose="020B0604020202020204" pitchFamily="34" charset="0"/>
              </a:rPr>
              <a:t>as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with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the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rise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of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the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internet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and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smartphones</a:t>
            </a:r>
            <a:r>
              <a:rPr lang="de-DE" altLang="en-US" dirty="0" smtClean="0">
                <a:latin typeface="Arial" panose="020B0604020202020204" pitchFamily="34" charset="0"/>
              </a:rPr>
              <a:t>; </a:t>
            </a:r>
            <a:r>
              <a:rPr lang="de-DE" altLang="en-US" dirty="0" err="1" smtClean="0">
                <a:latin typeface="Arial" panose="020B0604020202020204" pitchFamily="34" charset="0"/>
              </a:rPr>
              <a:t>what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is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this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change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about</a:t>
            </a:r>
            <a:r>
              <a:rPr lang="de-DE" altLang="en-US" dirty="0" smtClean="0">
                <a:latin typeface="Arial" panose="020B0604020202020204" pitchFamily="34" charset="0"/>
              </a:rPr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dirty="0" smtClean="0">
                <a:latin typeface="Arial" panose="020B0604020202020204" pitchFamily="34" charset="0"/>
              </a:rPr>
              <a:t>Old </a:t>
            </a:r>
            <a:r>
              <a:rPr lang="de-DE" altLang="en-US" dirty="0" err="1" smtClean="0">
                <a:latin typeface="Arial" panose="020B0604020202020204" pitchFamily="34" charset="0"/>
              </a:rPr>
              <a:t>electricity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world</a:t>
            </a:r>
            <a:r>
              <a:rPr lang="de-DE" altLang="en-US" dirty="0" smtClean="0">
                <a:latin typeface="Arial" panose="020B0604020202020204" pitchFamily="34" charset="0"/>
              </a:rPr>
              <a:t>:</a:t>
            </a:r>
            <a:r>
              <a:rPr lang="de-DE" altLang="en-US" baseline="0" dirty="0" smtClean="0">
                <a:latin typeface="Arial" panose="020B0604020202020204" pitchFamily="34" charset="0"/>
              </a:rPr>
              <a:t> A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few</a:t>
            </a:r>
            <a:r>
              <a:rPr lang="de-DE" altLang="en-US" baseline="0" dirty="0" smtClean="0">
                <a:latin typeface="Arial" panose="020B0604020202020204" pitchFamily="34" charset="0"/>
              </a:rPr>
              <a:t> large,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central</a:t>
            </a:r>
            <a:r>
              <a:rPr lang="de-DE" altLang="en-US" baseline="0" dirty="0" smtClean="0">
                <a:latin typeface="Arial" panose="020B0604020202020204" pitchFamily="34" charset="0"/>
              </a:rPr>
              <a:t> power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plants</a:t>
            </a:r>
            <a:r>
              <a:rPr lang="de-DE" altLang="en-US" baseline="0" dirty="0" smtClean="0">
                <a:latin typeface="Arial" panose="020B0604020202020204" pitchFamily="34" charset="0"/>
              </a:rPr>
              <a:t> – fossile /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nuclear</a:t>
            </a:r>
            <a:r>
              <a:rPr lang="de-DE" altLang="en-US" baseline="0" dirty="0" smtClean="0">
                <a:latin typeface="Arial" panose="020B0604020202020204" pitchFamily="34" charset="0"/>
              </a:rPr>
              <a:t>;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stable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production</a:t>
            </a: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baseline="0" dirty="0" smtClean="0">
                <a:latin typeface="Arial" panose="020B0604020202020204" pitchFamily="34" charset="0"/>
              </a:rPr>
              <a:t>Generation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world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has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change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and</a:t>
            </a:r>
            <a:r>
              <a:rPr lang="de-DE" altLang="en-US" baseline="0" dirty="0" smtClean="0">
                <a:latin typeface="Arial" panose="020B0604020202020204" pitchFamily="34" charset="0"/>
              </a:rPr>
              <a:t> will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change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further</a:t>
            </a:r>
            <a:r>
              <a:rPr lang="de-DE" altLang="en-US" baseline="0" dirty="0" smtClean="0">
                <a:latin typeface="Arial" panose="020B0604020202020204" pitchFamily="34" charset="0"/>
              </a:rPr>
              <a:t>: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Decentral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production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from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smaller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generators</a:t>
            </a:r>
            <a:r>
              <a:rPr lang="de-DE" altLang="en-US" baseline="0" dirty="0" smtClean="0">
                <a:latin typeface="Arial" panose="020B0604020202020204" pitchFamily="34" charset="0"/>
              </a:rPr>
              <a:t>,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mainly</a:t>
            </a:r>
            <a:r>
              <a:rPr lang="de-DE" altLang="en-US" baseline="0" dirty="0" smtClean="0">
                <a:latin typeface="Arial" panose="020B0604020202020204" pitchFamily="34" charset="0"/>
              </a:rPr>
              <a:t> wind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and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sun</a:t>
            </a:r>
            <a:r>
              <a:rPr lang="de-DE" altLang="en-US" baseline="0" dirty="0" smtClean="0">
                <a:latin typeface="Arial" panose="020B0604020202020204" pitchFamily="34" charset="0"/>
              </a:rPr>
              <a:t>. Much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more</a:t>
            </a:r>
            <a:r>
              <a:rPr lang="de-DE" altLang="en-US" baseline="0" dirty="0" smtClean="0">
                <a:latin typeface="Arial" panose="020B0604020202020204" pitchFamily="34" charset="0"/>
              </a:rPr>
              <a:t> variable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production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baseline="0" dirty="0" smtClean="0">
                <a:latin typeface="Arial" panose="020B0604020202020204" pitchFamily="34" charset="0"/>
              </a:rPr>
              <a:t>Great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for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competition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and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consumers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who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can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produce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their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own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electricity</a:t>
            </a:r>
            <a:r>
              <a:rPr lang="de-DE" altLang="en-US" baseline="0" dirty="0" smtClean="0">
                <a:latin typeface="Arial" panose="020B0604020202020204" pitchFamily="34" charset="0"/>
              </a:rPr>
              <a:t>;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however</a:t>
            </a:r>
            <a:r>
              <a:rPr lang="de-DE" altLang="en-US" baseline="0" dirty="0" smtClean="0">
                <a:latin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altLang="en-US" baseline="0" dirty="0" err="1" smtClean="0">
                <a:latin typeface="Arial" panose="020B0604020202020204" pitchFamily="34" charset="0"/>
              </a:rPr>
              <a:t>Less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predictable</a:t>
            </a:r>
            <a:r>
              <a:rPr lang="de-DE" altLang="en-US" baseline="0" dirty="0" smtClean="0">
                <a:latin typeface="Arial" panose="020B0604020202020204" pitchFamily="34" charset="0"/>
              </a:rPr>
              <a:t> =&gt;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short</a:t>
            </a:r>
            <a:r>
              <a:rPr lang="de-DE" altLang="en-US" baseline="0" dirty="0" smtClean="0">
                <a:latin typeface="Arial" panose="020B0604020202020204" pitchFamily="34" charset="0"/>
              </a:rPr>
              <a:t>-term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trading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becomes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more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important</a:t>
            </a: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altLang="en-US" baseline="0" dirty="0" smtClean="0">
                <a:latin typeface="Arial" panose="020B0604020202020204" pitchFamily="34" charset="0"/>
              </a:rPr>
              <a:t>Need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for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backup</a:t>
            </a:r>
            <a:r>
              <a:rPr lang="de-DE" altLang="en-US" baseline="0" dirty="0" smtClean="0">
                <a:latin typeface="Arial" panose="020B0604020202020204" pitchFamily="34" charset="0"/>
              </a:rPr>
              <a:t> in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case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no</a:t>
            </a:r>
            <a:r>
              <a:rPr lang="de-DE" altLang="en-US" baseline="0" dirty="0" smtClean="0">
                <a:latin typeface="Arial" panose="020B0604020202020204" pitchFamily="34" charset="0"/>
              </a:rPr>
              <a:t> wind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blowing</a:t>
            </a:r>
            <a:r>
              <a:rPr lang="de-DE" altLang="en-US" baseline="0" dirty="0" smtClean="0">
                <a:latin typeface="Arial" panose="020B0604020202020204" pitchFamily="34" charset="0"/>
              </a:rPr>
              <a:t>,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no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sun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shining</a:t>
            </a:r>
            <a:r>
              <a:rPr lang="de-DE" altLang="en-US" baseline="0" dirty="0" smtClean="0">
                <a:latin typeface="Arial" panose="020B0604020202020204" pitchFamily="34" charset="0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altLang="en-US" baseline="0" dirty="0" smtClean="0">
                <a:latin typeface="Arial" panose="020B0604020202020204" pitchFamily="34" charset="0"/>
              </a:rPr>
              <a:t>RES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needs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aggregation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over</a:t>
            </a:r>
            <a:r>
              <a:rPr lang="de-DE" altLang="en-US" baseline="0" dirty="0" smtClean="0">
                <a:latin typeface="Arial" panose="020B0604020202020204" pitchFamily="34" charset="0"/>
              </a:rPr>
              <a:t> larger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areas</a:t>
            </a:r>
            <a:r>
              <a:rPr lang="de-DE" altLang="en-US" baseline="0" dirty="0" smtClean="0">
                <a:latin typeface="Arial" panose="020B0604020202020204" pitchFamily="34" charset="0"/>
              </a:rPr>
              <a:t>;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need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for</a:t>
            </a:r>
            <a:r>
              <a:rPr lang="de-DE" altLang="en-US" baseline="0" dirty="0" smtClean="0">
                <a:latin typeface="Arial" panose="020B0604020202020204" pitchFamily="34" charset="0"/>
              </a:rPr>
              <a:t> an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integrated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market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increases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significantly</a:t>
            </a:r>
            <a:endParaRPr lang="de-DE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21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dirty="0" err="1" smtClean="0">
                <a:latin typeface="Arial" panose="020B0604020202020204" pitchFamily="34" charset="0"/>
              </a:rPr>
              <a:t>Electricity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markets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are</a:t>
            </a:r>
            <a:r>
              <a:rPr lang="de-DE" altLang="en-US" dirty="0" smtClean="0">
                <a:latin typeface="Arial" panose="020B0604020202020204" pitchFamily="34" charset="0"/>
              </a:rPr>
              <a:t> in </a:t>
            </a:r>
            <a:r>
              <a:rPr lang="de-DE" altLang="en-US" dirty="0" err="1" smtClean="0">
                <a:latin typeface="Arial" panose="020B0604020202020204" pitchFamily="34" charset="0"/>
              </a:rPr>
              <a:t>the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middle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of</a:t>
            </a:r>
            <a:r>
              <a:rPr lang="de-DE" altLang="en-US" dirty="0" smtClean="0">
                <a:latin typeface="Arial" panose="020B0604020202020204" pitchFamily="34" charset="0"/>
              </a:rPr>
              <a:t> a </a:t>
            </a:r>
            <a:r>
              <a:rPr lang="de-DE" altLang="en-US" dirty="0" err="1" smtClean="0">
                <a:latin typeface="Arial" panose="020B0604020202020204" pitchFamily="34" charset="0"/>
              </a:rPr>
              <a:t>profound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change</a:t>
            </a:r>
            <a:r>
              <a:rPr lang="de-DE" altLang="en-US" dirty="0" smtClean="0">
                <a:latin typeface="Arial" panose="020B0604020202020204" pitchFamily="34" charset="0"/>
              </a:rPr>
              <a:t>  - </a:t>
            </a:r>
            <a:r>
              <a:rPr lang="de-DE" altLang="en-US" dirty="0" err="1" smtClean="0">
                <a:latin typeface="Arial" panose="020B0604020202020204" pitchFamily="34" charset="0"/>
              </a:rPr>
              <a:t>some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say</a:t>
            </a:r>
            <a:r>
              <a:rPr lang="de-DE" altLang="en-US" dirty="0" smtClean="0">
                <a:latin typeface="Arial" panose="020B0604020202020204" pitchFamily="34" charset="0"/>
              </a:rPr>
              <a:t> a </a:t>
            </a:r>
            <a:r>
              <a:rPr lang="en-GB" altLang="en-US" noProof="0" dirty="0" smtClean="0">
                <a:latin typeface="Arial" panose="020B0604020202020204" pitchFamily="34" charset="0"/>
              </a:rPr>
              <a:t>’</a:t>
            </a:r>
            <a:r>
              <a:rPr lang="de-DE" altLang="en-US" dirty="0" err="1" smtClean="0">
                <a:latin typeface="Arial" panose="020B0604020202020204" pitchFamily="34" charset="0"/>
              </a:rPr>
              <a:t>disruptive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change</a:t>
            </a:r>
            <a:r>
              <a:rPr lang="de-DE" altLang="en-US" dirty="0" smtClean="0">
                <a:latin typeface="Arial" panose="020B0604020202020204" pitchFamily="34" charset="0"/>
              </a:rPr>
              <a:t>‘ such </a:t>
            </a:r>
            <a:r>
              <a:rPr lang="de-DE" altLang="en-US" dirty="0" err="1" smtClean="0">
                <a:latin typeface="Arial" panose="020B0604020202020204" pitchFamily="34" charset="0"/>
              </a:rPr>
              <a:t>as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with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the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rise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of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the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internet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and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smartphones</a:t>
            </a:r>
            <a:r>
              <a:rPr lang="de-DE" altLang="en-US" dirty="0" smtClean="0">
                <a:latin typeface="Arial" panose="020B0604020202020204" pitchFamily="34" charset="0"/>
              </a:rPr>
              <a:t>; </a:t>
            </a:r>
            <a:r>
              <a:rPr lang="de-DE" altLang="en-US" dirty="0" err="1" smtClean="0">
                <a:latin typeface="Arial" panose="020B0604020202020204" pitchFamily="34" charset="0"/>
              </a:rPr>
              <a:t>what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is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this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change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about</a:t>
            </a:r>
            <a:r>
              <a:rPr lang="de-DE" altLang="en-US" dirty="0" smtClean="0">
                <a:latin typeface="Arial" panose="020B0604020202020204" pitchFamily="34" charset="0"/>
              </a:rPr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dirty="0" smtClean="0">
                <a:latin typeface="Arial" panose="020B0604020202020204" pitchFamily="34" charset="0"/>
              </a:rPr>
              <a:t>Old </a:t>
            </a:r>
            <a:r>
              <a:rPr lang="de-DE" altLang="en-US" dirty="0" err="1" smtClean="0">
                <a:latin typeface="Arial" panose="020B0604020202020204" pitchFamily="34" charset="0"/>
              </a:rPr>
              <a:t>electricity</a:t>
            </a:r>
            <a:r>
              <a:rPr lang="de-DE" altLang="en-US" dirty="0" smtClean="0">
                <a:latin typeface="Arial" panose="020B0604020202020204" pitchFamily="34" charset="0"/>
              </a:rPr>
              <a:t> </a:t>
            </a:r>
            <a:r>
              <a:rPr lang="de-DE" altLang="en-US" dirty="0" err="1" smtClean="0">
                <a:latin typeface="Arial" panose="020B0604020202020204" pitchFamily="34" charset="0"/>
              </a:rPr>
              <a:t>world</a:t>
            </a:r>
            <a:r>
              <a:rPr lang="de-DE" altLang="en-US" dirty="0" smtClean="0">
                <a:latin typeface="Arial" panose="020B0604020202020204" pitchFamily="34" charset="0"/>
              </a:rPr>
              <a:t>:</a:t>
            </a:r>
            <a:r>
              <a:rPr lang="de-DE" altLang="en-US" baseline="0" dirty="0" smtClean="0">
                <a:latin typeface="Arial" panose="020B0604020202020204" pitchFamily="34" charset="0"/>
              </a:rPr>
              <a:t> A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few</a:t>
            </a:r>
            <a:r>
              <a:rPr lang="de-DE" altLang="en-US" baseline="0" dirty="0" smtClean="0">
                <a:latin typeface="Arial" panose="020B0604020202020204" pitchFamily="34" charset="0"/>
              </a:rPr>
              <a:t> large,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central</a:t>
            </a:r>
            <a:r>
              <a:rPr lang="de-DE" altLang="en-US" baseline="0" dirty="0" smtClean="0">
                <a:latin typeface="Arial" panose="020B0604020202020204" pitchFamily="34" charset="0"/>
              </a:rPr>
              <a:t> power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plants</a:t>
            </a:r>
            <a:r>
              <a:rPr lang="de-DE" altLang="en-US" baseline="0" dirty="0" smtClean="0">
                <a:latin typeface="Arial" panose="020B0604020202020204" pitchFamily="34" charset="0"/>
              </a:rPr>
              <a:t> – fossile /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nuclear</a:t>
            </a:r>
            <a:r>
              <a:rPr lang="de-DE" altLang="en-US" baseline="0" dirty="0" smtClean="0">
                <a:latin typeface="Arial" panose="020B0604020202020204" pitchFamily="34" charset="0"/>
              </a:rPr>
              <a:t>;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stable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production</a:t>
            </a: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baseline="0" dirty="0" smtClean="0">
                <a:latin typeface="Arial" panose="020B0604020202020204" pitchFamily="34" charset="0"/>
              </a:rPr>
              <a:t>Generation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world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has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change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and</a:t>
            </a:r>
            <a:r>
              <a:rPr lang="de-DE" altLang="en-US" baseline="0" dirty="0" smtClean="0">
                <a:latin typeface="Arial" panose="020B0604020202020204" pitchFamily="34" charset="0"/>
              </a:rPr>
              <a:t> will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change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further</a:t>
            </a:r>
            <a:r>
              <a:rPr lang="de-DE" altLang="en-US" baseline="0" dirty="0" smtClean="0">
                <a:latin typeface="Arial" panose="020B0604020202020204" pitchFamily="34" charset="0"/>
              </a:rPr>
              <a:t>: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Decentral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production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from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smaller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generators</a:t>
            </a:r>
            <a:r>
              <a:rPr lang="de-DE" altLang="en-US" baseline="0" dirty="0" smtClean="0">
                <a:latin typeface="Arial" panose="020B0604020202020204" pitchFamily="34" charset="0"/>
              </a:rPr>
              <a:t>,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mainly</a:t>
            </a:r>
            <a:r>
              <a:rPr lang="de-DE" altLang="en-US" baseline="0" dirty="0" smtClean="0">
                <a:latin typeface="Arial" panose="020B0604020202020204" pitchFamily="34" charset="0"/>
              </a:rPr>
              <a:t> wind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and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sun</a:t>
            </a:r>
            <a:r>
              <a:rPr lang="de-DE" altLang="en-US" baseline="0" dirty="0" smtClean="0">
                <a:latin typeface="Arial" panose="020B0604020202020204" pitchFamily="34" charset="0"/>
              </a:rPr>
              <a:t>. Much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more</a:t>
            </a:r>
            <a:r>
              <a:rPr lang="de-DE" altLang="en-US" baseline="0" dirty="0" smtClean="0">
                <a:latin typeface="Arial" panose="020B0604020202020204" pitchFamily="34" charset="0"/>
              </a:rPr>
              <a:t> variable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production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en-US" baseline="0" dirty="0" smtClean="0">
                <a:latin typeface="Arial" panose="020B0604020202020204" pitchFamily="34" charset="0"/>
              </a:rPr>
              <a:t>Great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for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competition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and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consumers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who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can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produce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their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own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electricity</a:t>
            </a:r>
            <a:r>
              <a:rPr lang="de-DE" altLang="en-US" baseline="0" dirty="0" smtClean="0">
                <a:latin typeface="Arial" panose="020B0604020202020204" pitchFamily="34" charset="0"/>
              </a:rPr>
              <a:t>;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however</a:t>
            </a:r>
            <a:r>
              <a:rPr lang="de-DE" altLang="en-US" baseline="0" dirty="0" smtClean="0">
                <a:latin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altLang="en-US" baseline="0" dirty="0" err="1" smtClean="0">
                <a:latin typeface="Arial" panose="020B0604020202020204" pitchFamily="34" charset="0"/>
              </a:rPr>
              <a:t>Less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predictable</a:t>
            </a:r>
            <a:r>
              <a:rPr lang="de-DE" altLang="en-US" baseline="0" dirty="0" smtClean="0">
                <a:latin typeface="Arial" panose="020B0604020202020204" pitchFamily="34" charset="0"/>
              </a:rPr>
              <a:t> =&gt;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short</a:t>
            </a:r>
            <a:r>
              <a:rPr lang="de-DE" altLang="en-US" baseline="0" dirty="0" smtClean="0">
                <a:latin typeface="Arial" panose="020B0604020202020204" pitchFamily="34" charset="0"/>
              </a:rPr>
              <a:t>-term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trading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becomes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more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important</a:t>
            </a: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altLang="en-US" baseline="0" dirty="0" smtClean="0">
                <a:latin typeface="Arial" panose="020B0604020202020204" pitchFamily="34" charset="0"/>
              </a:rPr>
              <a:t>Need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for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backup</a:t>
            </a:r>
            <a:r>
              <a:rPr lang="de-DE" altLang="en-US" baseline="0" dirty="0" smtClean="0">
                <a:latin typeface="Arial" panose="020B0604020202020204" pitchFamily="34" charset="0"/>
              </a:rPr>
              <a:t> in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case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no</a:t>
            </a:r>
            <a:r>
              <a:rPr lang="de-DE" altLang="en-US" baseline="0" dirty="0" smtClean="0">
                <a:latin typeface="Arial" panose="020B0604020202020204" pitchFamily="34" charset="0"/>
              </a:rPr>
              <a:t> wind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blowing</a:t>
            </a:r>
            <a:r>
              <a:rPr lang="de-DE" altLang="en-US" baseline="0" dirty="0" smtClean="0">
                <a:latin typeface="Arial" panose="020B0604020202020204" pitchFamily="34" charset="0"/>
              </a:rPr>
              <a:t>,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no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sun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shining</a:t>
            </a:r>
            <a:r>
              <a:rPr lang="de-DE" altLang="en-US" baseline="0" dirty="0" smtClean="0">
                <a:latin typeface="Arial" panose="020B0604020202020204" pitchFamily="34" charset="0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altLang="en-US" baseline="0" dirty="0" smtClean="0">
              <a:latin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altLang="en-US" baseline="0" dirty="0" smtClean="0">
                <a:latin typeface="Arial" panose="020B0604020202020204" pitchFamily="34" charset="0"/>
              </a:rPr>
              <a:t>RES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needs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aggregation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over</a:t>
            </a:r>
            <a:r>
              <a:rPr lang="de-DE" altLang="en-US" baseline="0" dirty="0" smtClean="0">
                <a:latin typeface="Arial" panose="020B0604020202020204" pitchFamily="34" charset="0"/>
              </a:rPr>
              <a:t> larger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areas</a:t>
            </a:r>
            <a:r>
              <a:rPr lang="de-DE" altLang="en-US" baseline="0" dirty="0" smtClean="0">
                <a:latin typeface="Arial" panose="020B0604020202020204" pitchFamily="34" charset="0"/>
              </a:rPr>
              <a:t>;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need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for</a:t>
            </a:r>
            <a:r>
              <a:rPr lang="de-DE" altLang="en-US" baseline="0" dirty="0" smtClean="0">
                <a:latin typeface="Arial" panose="020B0604020202020204" pitchFamily="34" charset="0"/>
              </a:rPr>
              <a:t> an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integrated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market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increases</a:t>
            </a:r>
            <a:r>
              <a:rPr lang="de-DE" altLang="en-US" baseline="0" dirty="0" smtClean="0">
                <a:latin typeface="Arial" panose="020B0604020202020204" pitchFamily="34" charset="0"/>
              </a:rPr>
              <a:t> </a:t>
            </a:r>
            <a:r>
              <a:rPr lang="de-DE" altLang="en-US" baseline="0" dirty="0" err="1" smtClean="0">
                <a:latin typeface="Arial" panose="020B0604020202020204" pitchFamily="34" charset="0"/>
              </a:rPr>
              <a:t>significantly</a:t>
            </a:r>
            <a:endParaRPr lang="de-DE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93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So</a:t>
            </a:r>
            <a:r>
              <a:rPr lang="en-US" altLang="en-US" baseline="0" dirty="0" smtClean="0">
                <a:latin typeface="Arial" panose="020B0604020202020204" pitchFamily="34" charset="0"/>
              </a:rPr>
              <a:t> far for the background on WHY we propose a reform of the current energy market legislation. </a:t>
            </a:r>
          </a:p>
          <a:p>
            <a:endParaRPr lang="en-US" altLang="en-US" baseline="0" dirty="0" smtClean="0">
              <a:latin typeface="Arial" panose="020B0604020202020204" pitchFamily="34" charset="0"/>
            </a:endParaRPr>
          </a:p>
          <a:p>
            <a:r>
              <a:rPr lang="en-US" altLang="en-US" baseline="0" dirty="0" smtClean="0">
                <a:latin typeface="Arial" panose="020B0604020202020204" pitchFamily="34" charset="0"/>
              </a:rPr>
              <a:t>We will now give a short overview of the main elements of the reform we propose: </a:t>
            </a:r>
          </a:p>
          <a:p>
            <a:endParaRPr lang="en-US" altLang="en-US" baseline="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59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7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7.jpe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" y="981075"/>
            <a:ext cx="9144000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/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0" y="0"/>
            <a:ext cx="9144000" cy="996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>
              <a:solidFill>
                <a:srgbClr val="525E65"/>
              </a:solidFill>
            </a:endParaRPr>
          </a:p>
        </p:txBody>
      </p:sp>
      <p:pic>
        <p:nvPicPr>
          <p:cNvPr id="7" name="Picture 13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258763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4140200" y="6659563"/>
            <a:ext cx="601663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/>
          <a:p>
            <a:pPr defTabSz="457200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</a:pPr>
            <a:r>
              <a:rPr lang="en-GB" sz="800" b="0">
                <a:solidFill>
                  <a:srgbClr val="FFFFFF"/>
                </a:solidFill>
              </a:rPr>
              <a:t>Energy</a:t>
            </a:r>
          </a:p>
          <a:p>
            <a:pPr algn="ctr" defTabSz="457200"/>
            <a:endParaRPr lang="en-GB" sz="9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Line 23"/>
          <p:cNvSpPr>
            <a:spLocks noChangeShapeType="1"/>
          </p:cNvSpPr>
          <p:nvPr userDrawn="1"/>
        </p:nvSpPr>
        <p:spPr bwMode="auto">
          <a:xfrm>
            <a:off x="4144963" y="1244600"/>
            <a:ext cx="620712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1400">
              <a:solidFill>
                <a:srgbClr val="525E65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158298" y="2060848"/>
            <a:ext cx="4824412" cy="790575"/>
          </a:xfrm>
        </p:spPr>
        <p:txBody>
          <a:bodyPr/>
          <a:lstStyle>
            <a:lvl1pPr marL="3175" algn="ctr">
              <a:defRPr sz="4000">
                <a:solidFill>
                  <a:srgbClr val="FFD624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11638" y="3716338"/>
            <a:ext cx="4932362" cy="1728787"/>
          </a:xfrm>
        </p:spPr>
        <p:txBody>
          <a:bodyPr/>
          <a:lstStyle>
            <a:lvl1pPr marL="0" indent="0" algn="ctr">
              <a:buFontTx/>
              <a:buNone/>
              <a:defRPr sz="30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dirty="0" err="1" smtClean="0"/>
              <a:t>Adapting</a:t>
            </a:r>
            <a:r>
              <a:rPr lang="fr-BE" noProof="0" dirty="0" smtClean="0"/>
              <a:t> </a:t>
            </a:r>
            <a:r>
              <a:rPr lang="fr-BE" noProof="0" dirty="0" err="1" smtClean="0"/>
              <a:t>Europe's</a:t>
            </a:r>
            <a:r>
              <a:rPr lang="fr-BE" noProof="0" dirty="0" smtClean="0"/>
              <a:t> </a:t>
            </a:r>
            <a:r>
              <a:rPr lang="fr-BE" noProof="0" dirty="0" err="1" smtClean="0"/>
              <a:t>Electricity</a:t>
            </a:r>
            <a:r>
              <a:rPr lang="fr-BE" noProof="0" dirty="0" smtClean="0"/>
              <a:t> </a:t>
            </a:r>
            <a:r>
              <a:rPr lang="fr-BE" noProof="0" dirty="0" err="1" smtClean="0"/>
              <a:t>Market</a:t>
            </a:r>
            <a:r>
              <a:rPr lang="fr-BE" noProof="0" dirty="0" smtClean="0"/>
              <a:t> to new </a:t>
            </a:r>
            <a:r>
              <a:rPr lang="fr-BE" noProof="0" dirty="0" err="1" smtClean="0"/>
              <a:t>realities</a:t>
            </a:r>
            <a:endParaRPr lang="en-GB" noProof="0" dirty="0" smtClean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solidFill>
                  <a:srgbClr val="0F549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686E55D-7EE4-4FF1-9507-903FB99341C8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3" y="1412776"/>
            <a:ext cx="3758722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9" y="3163154"/>
            <a:ext cx="3758721" cy="185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25" y="4941168"/>
            <a:ext cx="3792219" cy="154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17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99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rgbClr val="003399"/>
              </a:buClr>
              <a:buFont typeface="Arial" pitchFamily="34" charset="0"/>
              <a:buChar char="•"/>
              <a:defRPr/>
            </a:lvl2pPr>
            <a:lvl3pPr marL="1200150" indent="-285750">
              <a:buClr>
                <a:srgbClr val="003399"/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rgbClr val="003399"/>
              </a:buClr>
              <a:buFont typeface="Arial" pitchFamily="34" charset="0"/>
              <a:buChar char="•"/>
              <a:defRPr/>
            </a:lvl4pPr>
            <a:lvl5pPr marL="2057400" indent="-228600">
              <a:buClr>
                <a:srgbClr val="003399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anose="020B0604020202020204" pitchFamily="34" charset="0"/>
              <a:buChar char="•"/>
              <a:defRPr/>
            </a:lvl1pPr>
          </a:lstStyle>
          <a:p>
            <a:fld id="{E072C423-DF07-43AF-A34D-781E711347B8}" type="slidenum">
              <a:rPr lang="en-GB" altLang="en-US"/>
              <a:pPr/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63014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6943F120-13CC-4BA6-B201-CEAF8ACB0D79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65577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139C8BB5-AA00-42C6-BD7C-833BFBEE230A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03137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EDA690C9-08A2-4935-BE6F-29CF3BACFC23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86609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875"/>
            <a:ext cx="8839200" cy="7508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72816"/>
            <a:ext cx="8839200" cy="426762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152400" y="1052736"/>
            <a:ext cx="8839200" cy="576064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3pPr marL="6350" indent="0">
              <a:buNone/>
              <a:defRPr sz="1600" b="1">
                <a:solidFill>
                  <a:schemeClr val="bg1"/>
                </a:solidFill>
              </a:defRPr>
            </a:lvl3pPr>
          </a:lstStyle>
          <a:p>
            <a:pPr lvl="2"/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buClr>
                <a:srgbClr val="FFFFFF"/>
              </a:buClr>
            </a:pPr>
            <a:fld id="{2F34AF2B-3750-44C8-8A13-C62C7DC81F85}" type="slidenum">
              <a:rPr lang="en-GB" altLang="ja-JP"/>
              <a:pPr>
                <a:buClr>
                  <a:srgbClr val="FFFFFF"/>
                </a:buClr>
              </a:pPr>
              <a:t>‹Nr.›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9044232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889777726"/>
      </p:ext>
    </p:extLst>
  </p:cSld>
  <p:clrMapOvr>
    <a:masterClrMapping/>
  </p:clrMapOvr>
  <p:transition spd="med">
    <p:split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52513"/>
            <a:ext cx="8229600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68313" y="6245225"/>
            <a:ext cx="5551487" cy="476250"/>
          </a:xfrm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r>
              <a:rPr lang="en-GB"/>
              <a:t>Europäische Kommission </a:t>
            </a:r>
          </a:p>
          <a:p>
            <a:pPr>
              <a:buClr>
                <a:srgbClr val="FFFFFF"/>
              </a:buClr>
              <a:defRPr/>
            </a:pPr>
            <a:r>
              <a:rPr lang="en-GB"/>
              <a:t>Generaldirektion Wettbewerb - Antitrust: Energie &amp; Umwelt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A5DD5EB3-821D-4AB4-9150-8B004AD7924A}" type="slidenum">
              <a:rPr lang="en-GB" altLang="de-DE"/>
              <a:pPr>
                <a:buClr>
                  <a:srgbClr val="FFFFFF"/>
                </a:buClr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7543597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>
            <a:solidFill>
              <a:srgbClr val="0F5494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  <a:latin typeface="Verdana"/>
              <a:ea typeface="ＭＳ Ｐゴシック" pitchFamily="34" charset="-128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t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</a:pPr>
            <a:endParaRPr lang="en-GB" sz="2800">
              <a:ea typeface="ＭＳ Ｐゴシック" pitchFamily="34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>
            <a:solidFill>
              <a:srgbClr val="EE803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18000" tIns="118800" anchor="ctr"/>
          <a:lstStyle/>
          <a:p>
            <a:pPr defTabSz="457200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sz="800" b="0">
                <a:solidFill>
                  <a:srgbClr val="FFFFFF"/>
                </a:solidFill>
                <a:ea typeface="ＭＳ Ｐゴシック" charset="-128"/>
              </a:rPr>
              <a:t>Energy</a:t>
            </a:r>
            <a:endParaRPr lang="en-GB" sz="800" b="0">
              <a:solidFill>
                <a:srgbClr val="FFFFFF"/>
              </a:solidFill>
              <a:ea typeface="ＭＳ Ｐゴシック" charset="-128"/>
            </a:endParaRPr>
          </a:p>
          <a:p>
            <a:pPr algn="ctr" defTabSz="457200">
              <a:defRPr/>
            </a:pPr>
            <a:endParaRPr lang="en-GB" sz="900" b="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r>
              <a:rPr lang="fr-BE"/>
              <a:t>Title</a:t>
            </a:r>
            <a:endParaRPr lang="en-GB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r>
              <a:rPr lang="fr-BE"/>
              <a:t>Subtitle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2F5643F5-AED9-4FFD-B6F5-2AA1ABC959E4}" type="slidenum">
              <a:rPr lang="en-GB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26" name="Picture 2" descr="C:\Users\suppoma\AppData\Local\Local Documents - no backup\Valokuvat\201502\WP_20150218_12_32_43_Pr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3566160" cy="633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2743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3BCF5-ADC3-490C-B59C-22C87A3EEFC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42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E3588-A9CB-4C38-A93F-96DF5EF93FA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688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8A796-108D-442D-9977-08BC5E93F415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6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D12B3381-AFC5-49DA-B8BF-686E6A6DAEAD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94948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B3C0-7EA6-4E56-8593-D6216E8D09FE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152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B3359-C60F-4384-8008-F2F7B91F288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891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FC070-B57C-496A-907F-9A200833BC45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496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2866D-7CDE-4ED9-A5F6-126513C9A1A2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523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58BE6-6AA8-4B4B-AA33-3B5941F3DCEE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441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43F82-F67B-4F3A-89DE-996A2A8FCCB2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461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FC64-B281-46EF-AB71-46F74C7185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73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A8DC-1349-4309-B0D8-46EAC599C62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130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- 2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288" y="1339850"/>
            <a:ext cx="8229600" cy="936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/>
          </p:nvPr>
        </p:nvSpPr>
        <p:spPr>
          <a:xfrm>
            <a:off x="827584" y="1988841"/>
            <a:ext cx="3457004" cy="3888432"/>
          </a:xfrm>
          <a:prstGeom prst="rect">
            <a:avLst/>
          </a:prstGeom>
          <a:ln w="31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rtlCol="0">
            <a:normAutofit/>
          </a:bodyPr>
          <a:lstStyle>
            <a:lvl1pPr marL="85725" indent="0" algn="just">
              <a:buFont typeface="Wingdings" pitchFamily="2" charset="2"/>
              <a:buChar char="§"/>
              <a:defRPr lang="fr-FR" sz="16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Espace réservé du texte 15"/>
          <p:cNvSpPr>
            <a:spLocks noGrp="1"/>
          </p:cNvSpPr>
          <p:nvPr>
            <p:ph type="body" sz="quarter" idx="15"/>
          </p:nvPr>
        </p:nvSpPr>
        <p:spPr>
          <a:xfrm>
            <a:off x="4788096" y="1988841"/>
            <a:ext cx="3456312" cy="3888388"/>
          </a:xfrm>
          <a:prstGeom prst="rect">
            <a:avLst/>
          </a:prstGeom>
          <a:ln w="31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marL="0" indent="0" algn="just">
              <a:buFont typeface="Wingdings" pitchFamily="2" charset="2"/>
              <a:buChar char="§"/>
              <a:defRPr sz="16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827585" y="1700808"/>
            <a:ext cx="3456384" cy="288751"/>
          </a:xfrm>
          <a:prstGeom prst="round2SameRect">
            <a:avLst>
              <a:gd name="adj1" fmla="val 38760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rtlCol="0" anchor="ctr">
            <a:noAutofit/>
          </a:bodyPr>
          <a:lstStyle>
            <a:lvl1pPr>
              <a:buNone/>
              <a:defRPr lang="fr-FR" sz="16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17"/>
          </p:nvPr>
        </p:nvSpPr>
        <p:spPr>
          <a:xfrm>
            <a:off x="4787476" y="1700808"/>
            <a:ext cx="3456384" cy="288751"/>
          </a:xfrm>
          <a:prstGeom prst="round2SameRect">
            <a:avLst>
              <a:gd name="adj1" fmla="val 38760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rtlCol="0" anchor="ctr">
            <a:noAutofit/>
          </a:bodyPr>
          <a:lstStyle>
            <a:lvl1pPr>
              <a:buNone/>
              <a:defRPr lang="fr-FR" sz="16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F1403D0-C631-45CD-BE10-D8E3F5787C4B}" type="slidenum">
              <a:rPr lang="fr-FR"/>
              <a:pPr>
                <a:defRPr/>
              </a:pPr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68296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453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DDCF290E-D6FB-4215-B6E8-97FDFCE59D00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43610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39850"/>
            <a:ext cx="8229600" cy="9366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375"/>
            <a:ext cx="8229600" cy="352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0152" y="623731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3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intracomm.ec.europa.eu/corp/comm/VisualIdentity/PublishingImages/Logos/Horizontal/Positive/jpg/low/logo-ce-horizontal-de-quadri-l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45" y="6122615"/>
            <a:ext cx="2059543" cy="5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518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sz="1800" b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sz="1800" b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A87E4-6E6F-486D-9529-BC4EBAC0C30F}" type="slidenum">
              <a:rPr lang="fr-FR" sz="1800" b="0">
                <a:solidFill>
                  <a:prstClr val="black"/>
                </a:solidFill>
                <a:latin typeface="Calibri" pitchFamily="34" charset="0"/>
                <a:cs typeface="Arial" charset="0"/>
              </a:rPr>
              <a:pPr>
                <a:defRPr/>
              </a:pPr>
              <a:t>‹Nr.›</a:t>
            </a:fld>
            <a:endParaRPr lang="fr-FR" sz="1800" b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467544" y="62068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dirty="0" err="1" smtClean="0"/>
              <a:t>Text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21932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9822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yintracomm.ec.europa.eu/corp/comm/VisualIdentity/PublishingImages/Logos/Horizontal/Positive/jpg/low/logo-ce-horizontal-de-quadri-l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45" y="6122615"/>
            <a:ext cx="2059543" cy="5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228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39850"/>
            <a:ext cx="8229600" cy="9366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375"/>
            <a:ext cx="8229600" cy="352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en-US" sz="1200" b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0152" y="623731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en-US" sz="1200" b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31840" y="6237312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FF521FC-31D3-456E-A6F4-3A222E86D25A}" type="slidenum">
              <a:rPr lang="en-GB" altLang="en-US" sz="1200" b="0">
                <a:solidFill>
                  <a:srgbClr val="000000"/>
                </a:solidFill>
              </a:rPr>
              <a:pPr/>
              <a:t>‹Nr.›</a:t>
            </a:fld>
            <a:endParaRPr lang="en-GB" alt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23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sz="1800" b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sz="1800" b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A87E4-6E6F-486D-9529-BC4EBAC0C30F}" type="slidenum">
              <a:rPr lang="fr-FR" sz="1800" b="0">
                <a:solidFill>
                  <a:prstClr val="black"/>
                </a:solidFill>
                <a:latin typeface="Calibri" pitchFamily="34" charset="0"/>
                <a:cs typeface="Arial" charset="0"/>
              </a:rPr>
              <a:pPr>
                <a:defRPr/>
              </a:pPr>
              <a:t>‹Nr.›</a:t>
            </a:fld>
            <a:endParaRPr lang="fr-FR" sz="1800" b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467544" y="62068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r-FR" dirty="0" err="1" smtClean="0"/>
              <a:t>Text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09262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4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242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09BB92FC-1CAF-4104-96BB-FCE2B83272D4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472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E2BEE4D6-C106-45F9-8378-90250E4CAC09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4244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836D44FF-B627-4480-BF41-F089A9C07684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1146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D482807D-23E0-46C0-B676-B15670C2465E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7498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ADECD158-074C-41CB-8120-11FBCCD28670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5856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99148512-368A-4A03-8506-CA0BA98153F4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5195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F3DC46E2-B529-4859-BD34-092C14F01BE4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7568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" y="981075"/>
            <a:ext cx="9144000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/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0" y="0"/>
            <a:ext cx="9144000" cy="996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>
              <a:solidFill>
                <a:srgbClr val="525E65"/>
              </a:solidFill>
            </a:endParaRPr>
          </a:p>
        </p:txBody>
      </p:sp>
      <p:pic>
        <p:nvPicPr>
          <p:cNvPr id="7" name="Picture 13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258763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4140200" y="6659563"/>
            <a:ext cx="601663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/>
          <a:p>
            <a:pPr defTabSz="457200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</a:pPr>
            <a:r>
              <a:rPr lang="en-GB" sz="800" b="0">
                <a:solidFill>
                  <a:srgbClr val="FFFFFF"/>
                </a:solidFill>
              </a:rPr>
              <a:t>Energy</a:t>
            </a:r>
          </a:p>
          <a:p>
            <a:pPr algn="ctr" defTabSz="457200"/>
            <a:endParaRPr lang="en-GB" sz="9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Line 23"/>
          <p:cNvSpPr>
            <a:spLocks noChangeShapeType="1"/>
          </p:cNvSpPr>
          <p:nvPr userDrawn="1"/>
        </p:nvSpPr>
        <p:spPr bwMode="auto">
          <a:xfrm>
            <a:off x="4144963" y="1244600"/>
            <a:ext cx="620712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1400">
              <a:solidFill>
                <a:srgbClr val="525E65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158298" y="2060848"/>
            <a:ext cx="4824412" cy="790575"/>
          </a:xfrm>
        </p:spPr>
        <p:txBody>
          <a:bodyPr/>
          <a:lstStyle>
            <a:lvl1pPr marL="3175" algn="ctr">
              <a:defRPr sz="40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dirty="0" err="1" smtClean="0"/>
              <a:t>Market</a:t>
            </a:r>
            <a:r>
              <a:rPr lang="fr-BE" noProof="0" dirty="0" smtClean="0"/>
              <a:t> Design Communication</a:t>
            </a:r>
            <a:endParaRPr lang="en-GB" noProof="0" dirty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11638" y="3716338"/>
            <a:ext cx="4932362" cy="1728787"/>
          </a:xfrm>
        </p:spPr>
        <p:txBody>
          <a:bodyPr/>
          <a:lstStyle>
            <a:lvl1pPr marL="0" indent="0" algn="ctr">
              <a:buFontTx/>
              <a:buNone/>
              <a:defRPr sz="30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dirty="0" err="1" smtClean="0"/>
              <a:t>Adapting</a:t>
            </a:r>
            <a:r>
              <a:rPr lang="fr-BE" noProof="0" dirty="0" smtClean="0"/>
              <a:t> </a:t>
            </a:r>
            <a:r>
              <a:rPr lang="fr-BE" noProof="0" dirty="0" err="1" smtClean="0"/>
              <a:t>Europe's</a:t>
            </a:r>
            <a:r>
              <a:rPr lang="fr-BE" noProof="0" dirty="0" smtClean="0"/>
              <a:t> </a:t>
            </a:r>
            <a:r>
              <a:rPr lang="fr-BE" noProof="0" dirty="0" err="1" smtClean="0"/>
              <a:t>Electricity</a:t>
            </a:r>
            <a:r>
              <a:rPr lang="fr-BE" noProof="0" dirty="0" smtClean="0"/>
              <a:t> </a:t>
            </a:r>
            <a:r>
              <a:rPr lang="fr-BE" noProof="0" dirty="0" err="1" smtClean="0"/>
              <a:t>Market</a:t>
            </a:r>
            <a:r>
              <a:rPr lang="fr-BE" noProof="0" dirty="0" smtClean="0"/>
              <a:t> to new </a:t>
            </a:r>
            <a:r>
              <a:rPr lang="fr-BE" noProof="0" dirty="0" err="1" smtClean="0"/>
              <a:t>realities</a:t>
            </a:r>
            <a:endParaRPr lang="en-GB" noProof="0" dirty="0" smtClean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solidFill>
                  <a:srgbClr val="0F549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686E55D-7EE4-4FF1-9507-903FB99341C8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3" y="1412776"/>
            <a:ext cx="3758722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9" y="3163154"/>
            <a:ext cx="3758721" cy="185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25" y="4941168"/>
            <a:ext cx="3792219" cy="154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221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875"/>
            <a:ext cx="8839200" cy="7508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72816"/>
            <a:ext cx="8839200" cy="426762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152400" y="1052736"/>
            <a:ext cx="8839200" cy="576064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3pPr marL="6350" indent="0">
              <a:buNone/>
              <a:defRPr sz="1600" b="1">
                <a:solidFill>
                  <a:schemeClr val="bg1"/>
                </a:solidFill>
              </a:defRPr>
            </a:lvl3pPr>
          </a:lstStyle>
          <a:p>
            <a:pPr lvl="2"/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buClr>
                <a:srgbClr val="FFFFFF"/>
              </a:buClr>
            </a:pPr>
            <a:fld id="{63853E7F-3540-4471-9FA4-41FB23DB398A}" type="slidenum">
              <a:rPr lang="en-GB" altLang="ja-JP"/>
              <a:pPr>
                <a:buClr>
                  <a:srgbClr val="FFFFFF"/>
                </a:buClr>
              </a:pPr>
              <a:t>‹Nr.›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997592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471711097"/>
      </p:ext>
    </p:extLst>
  </p:cSld>
  <p:clrMapOvr>
    <a:masterClrMapping/>
  </p:clrMapOvr>
  <p:transition spd="med">
    <p:spli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52513"/>
            <a:ext cx="8229600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68313" y="6245225"/>
            <a:ext cx="5551487" cy="476250"/>
          </a:xfrm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r>
              <a:rPr lang="en-GB"/>
              <a:t>Europäische Kommission </a:t>
            </a:r>
          </a:p>
          <a:p>
            <a:pPr>
              <a:buClr>
                <a:srgbClr val="FFFFFF"/>
              </a:buClr>
              <a:defRPr/>
            </a:pPr>
            <a:r>
              <a:rPr lang="en-GB"/>
              <a:t>Generaldirektion Wettbewerb - Antitrust: Energie &amp; Umwelt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B6AA715F-3214-4947-BA90-0C0BF7D9A84F}" type="slidenum">
              <a:rPr lang="en-GB" altLang="de-DE"/>
              <a:pPr>
                <a:buClr>
                  <a:srgbClr val="FFFFFF"/>
                </a:buClr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813176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 b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8" name="Picture 13" descr="picture-cove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r="-185" b="2750"/>
          <a:stretch>
            <a:fillRect/>
          </a:stretch>
        </p:blipFill>
        <p:spPr bwMode="auto">
          <a:xfrm>
            <a:off x="539750" y="2133600"/>
            <a:ext cx="4265613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1"/>
          <p:cNvGraphicFramePr>
            <a:graphicFrameLocks noChangeAspect="1"/>
          </p:cNvGraphicFramePr>
          <p:nvPr userDrawn="1"/>
        </p:nvGraphicFramePr>
        <p:xfrm>
          <a:off x="539750" y="4437063"/>
          <a:ext cx="4248150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Bitmap-Bild" r:id="rId5" imgW="4915586" imgH="1971950" progId="Paint.Picture">
                  <p:embed/>
                </p:oleObj>
              </mc:Choice>
              <mc:Fallback>
                <p:oleObj name="Bitmap-Bild" r:id="rId5" imgW="4915586" imgH="19719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437063"/>
                        <a:ext cx="4248150" cy="121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88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 smtClean="0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>
              <a:buClr>
                <a:srgbClr val="FFFFFF"/>
              </a:buClr>
            </a:pPr>
            <a:fld id="{4B4294DE-C1D8-47B4-89FD-D2F36E4AEF17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2241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99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rgbClr val="003399"/>
              </a:buClr>
              <a:buFont typeface="Arial" pitchFamily="34" charset="0"/>
              <a:buChar char="•"/>
              <a:defRPr/>
            </a:lvl2pPr>
            <a:lvl3pPr marL="1200150" indent="-285750">
              <a:buClr>
                <a:srgbClr val="003399"/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rgbClr val="003399"/>
              </a:buClr>
              <a:buFont typeface="Arial" pitchFamily="34" charset="0"/>
              <a:buChar char="•"/>
              <a:defRPr/>
            </a:lvl4pPr>
            <a:lvl5pPr marL="2057400" indent="-228600">
              <a:buClr>
                <a:srgbClr val="003399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charset="0"/>
              <a:buChar char="•"/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charset="0"/>
              <a:buChar char="•"/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anose="020B0604020202020204" pitchFamily="34" charset="0"/>
              <a:buChar char="•"/>
              <a:defRPr/>
            </a:lvl1pPr>
          </a:lstStyle>
          <a:p>
            <a:fld id="{BB947B2D-5C58-40F8-BBE0-88FD51087E54}" type="slidenum">
              <a:rPr lang="en-GB" altLang="en-US"/>
              <a:pPr/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2031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27E1DB7B-5671-440F-A3F1-4D6C34B42A96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0888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AA3DEAFC-E48D-4028-9442-8613A10A2AD7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4850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63626A55-A0B3-4EFE-A0D8-A7405E8BD47D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269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0F0DC233-C858-4572-9BD9-EC3531C7DFAE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670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F42A1BDE-ED11-4549-998E-723533A09B50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212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870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6F5E4EC6-9361-4234-B3DD-B1C6FC60A6F1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8420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3006F628-D3E4-4F9F-BE77-C2F9569B2C07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0151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1C4437D4-4A78-440A-865E-9B87FF0A3D91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5184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9792ABF3-63E3-4D23-B273-45991E75C563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1914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875"/>
            <a:ext cx="8839200" cy="7508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72816"/>
            <a:ext cx="8839200" cy="426762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152400" y="1052736"/>
            <a:ext cx="8839200" cy="576064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3pPr marL="6350" indent="0">
              <a:buNone/>
              <a:defRPr sz="1600" b="1">
                <a:solidFill>
                  <a:schemeClr val="bg1"/>
                </a:solidFill>
              </a:defRPr>
            </a:lvl3pPr>
          </a:lstStyle>
          <a:p>
            <a:pPr lvl="2"/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buClr>
                <a:srgbClr val="FFFFFF"/>
              </a:buClr>
            </a:pPr>
            <a:fld id="{4D4B5F3D-09F1-4170-A4EC-4A562B4D0F85}" type="slidenum">
              <a:rPr lang="en-GB" altLang="ja-JP"/>
              <a:pPr>
                <a:buClr>
                  <a:srgbClr val="FFFFFF"/>
                </a:buClr>
              </a:pPr>
              <a:t>‹Nr.›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945518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664501481"/>
      </p:ext>
    </p:extLst>
  </p:cSld>
  <p:clrMapOvr>
    <a:masterClrMapping/>
  </p:clrMapOvr>
  <p:transition spd="med">
    <p:spli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b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pic>
        <p:nvPicPr>
          <p:cNvPr id="8" name="Picture 13" descr="picture-cove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r="-185" b="2750"/>
          <a:stretch>
            <a:fillRect/>
          </a:stretch>
        </p:blipFill>
        <p:spPr bwMode="auto">
          <a:xfrm>
            <a:off x="539750" y="2133600"/>
            <a:ext cx="4265613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1"/>
          <p:cNvGraphicFramePr>
            <a:graphicFrameLocks noChangeAspect="1"/>
          </p:cNvGraphicFramePr>
          <p:nvPr userDrawn="1"/>
        </p:nvGraphicFramePr>
        <p:xfrm>
          <a:off x="539750" y="4437063"/>
          <a:ext cx="4248150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Bitmap-Bild" r:id="rId5" imgW="4915586" imgH="1971950" progId="Paint.Picture">
                  <p:embed/>
                </p:oleObj>
              </mc:Choice>
              <mc:Fallback>
                <p:oleObj name="Bitmap-Bild" r:id="rId5" imgW="4915586" imgH="19719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437063"/>
                        <a:ext cx="4248150" cy="121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88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>
              <a:buClr>
                <a:srgbClr val="FFFFFF"/>
              </a:buClr>
            </a:pPr>
            <a:fld id="{A363BA14-C402-4C12-8877-FF598AE26860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082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99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rgbClr val="003399"/>
              </a:buClr>
              <a:buFont typeface="Arial" pitchFamily="34" charset="0"/>
              <a:buChar char="•"/>
              <a:defRPr/>
            </a:lvl2pPr>
            <a:lvl3pPr marL="1200150" indent="-285750">
              <a:buClr>
                <a:srgbClr val="003399"/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rgbClr val="003399"/>
              </a:buClr>
              <a:buFont typeface="Arial" pitchFamily="34" charset="0"/>
              <a:buChar char="•"/>
              <a:defRPr/>
            </a:lvl4pPr>
            <a:lvl5pPr marL="2057400" indent="-228600">
              <a:buClr>
                <a:srgbClr val="003399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anose="020B0604020202020204" pitchFamily="34" charset="0"/>
              <a:buChar char="•"/>
              <a:defRPr/>
            </a:lvl1pPr>
          </a:lstStyle>
          <a:p>
            <a:fld id="{7782F367-29C0-4C5E-A477-C58764E435FA}" type="slidenum">
              <a:rPr lang="en-GB" altLang="en-US"/>
              <a:pPr/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83949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5C95BCF3-52E7-4397-8A7F-43C55E57CFFD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231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DE0F419D-904F-4B78-9BD1-CA6AF1608776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7473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CC8C9-EA7C-49F4-9C76-F59DA96C178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37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7B568CFB-ECDD-482E-A572-148BED7524A4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0890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A1609D14-8C47-4BCB-B550-B61E0DA7F239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887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829140C6-E4E6-45E6-BFD3-451CC1FE5FF1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9740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F55816A8-CEC5-4A48-92B7-1D8F7E3A2640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5496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6943F120-13CC-4BA6-B201-CEAF8ACB0D79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8068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139C8BB5-AA00-42C6-BD7C-833BFBEE230A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4216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EDA690C9-08A2-4935-BE6F-29CF3BACFC23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4916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875"/>
            <a:ext cx="8839200" cy="7508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72816"/>
            <a:ext cx="8839200" cy="426762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152400" y="1052736"/>
            <a:ext cx="8839200" cy="576064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3pPr marL="6350" indent="0">
              <a:buNone/>
              <a:defRPr sz="1600" b="1">
                <a:solidFill>
                  <a:schemeClr val="bg1"/>
                </a:solidFill>
              </a:defRPr>
            </a:lvl3pPr>
          </a:lstStyle>
          <a:p>
            <a:pPr lvl="2"/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buClr>
                <a:srgbClr val="FFFFFF"/>
              </a:buClr>
            </a:pPr>
            <a:fld id="{2F34AF2B-3750-44C8-8A13-C62C7DC81F85}" type="slidenum">
              <a:rPr lang="en-GB" altLang="ja-JP"/>
              <a:pPr>
                <a:buClr>
                  <a:srgbClr val="FFFFFF"/>
                </a:buClr>
              </a:pPr>
              <a:t>‹Nr.›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35393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4140310805"/>
      </p:ext>
    </p:extLst>
  </p:cSld>
  <p:clrMapOvr>
    <a:masterClrMapping/>
  </p:clrMapOvr>
  <p:transition spd="med">
    <p:spli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52513"/>
            <a:ext cx="8229600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68313" y="6245225"/>
            <a:ext cx="5551487" cy="476250"/>
          </a:xfrm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r>
              <a:rPr lang="en-GB"/>
              <a:t>Europäische Kommission </a:t>
            </a:r>
          </a:p>
          <a:p>
            <a:pPr>
              <a:buClr>
                <a:srgbClr val="FFFFFF"/>
              </a:buClr>
              <a:defRPr/>
            </a:pPr>
            <a:r>
              <a:rPr lang="en-GB"/>
              <a:t>Generaldirektion Wettbewerb - Antitrust: Energie &amp; Umwelt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A5DD5EB3-821D-4AB4-9150-8B004AD7924A}" type="slidenum">
              <a:rPr lang="en-GB" altLang="de-DE"/>
              <a:pPr>
                <a:buClr>
                  <a:srgbClr val="FFFFFF"/>
                </a:buClr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08999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F6A4F-83DC-4BF9-BCB4-E93D11FC294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90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b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pic>
        <p:nvPicPr>
          <p:cNvPr id="8" name="Picture 13" descr="picture-cove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r="-185" b="2750"/>
          <a:stretch>
            <a:fillRect/>
          </a:stretch>
        </p:blipFill>
        <p:spPr bwMode="auto">
          <a:xfrm>
            <a:off x="539750" y="2133600"/>
            <a:ext cx="4265613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1"/>
          <p:cNvGraphicFramePr>
            <a:graphicFrameLocks noChangeAspect="1"/>
          </p:cNvGraphicFramePr>
          <p:nvPr userDrawn="1"/>
        </p:nvGraphicFramePr>
        <p:xfrm>
          <a:off x="539750" y="4437063"/>
          <a:ext cx="4248150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Bitmap-Bild" r:id="rId5" imgW="4915586" imgH="1971950" progId="Paint.Picture">
                  <p:embed/>
                </p:oleObj>
              </mc:Choice>
              <mc:Fallback>
                <p:oleObj name="Bitmap-Bild" r:id="rId5" imgW="4915586" imgH="19719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437063"/>
                        <a:ext cx="4248150" cy="121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88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>
              <a:buClr>
                <a:srgbClr val="FFFFFF"/>
              </a:buClr>
            </a:pPr>
            <a:fld id="{A363BA14-C402-4C12-8877-FF598AE26860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46964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99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rgbClr val="003399"/>
              </a:buClr>
              <a:buFont typeface="Arial" pitchFamily="34" charset="0"/>
              <a:buChar char="•"/>
              <a:defRPr/>
            </a:lvl2pPr>
            <a:lvl3pPr marL="1200150" indent="-285750">
              <a:buClr>
                <a:srgbClr val="003399"/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rgbClr val="003399"/>
              </a:buClr>
              <a:buFont typeface="Arial" pitchFamily="34" charset="0"/>
              <a:buChar char="•"/>
              <a:defRPr/>
            </a:lvl4pPr>
            <a:lvl5pPr marL="2057400" indent="-228600">
              <a:buClr>
                <a:srgbClr val="003399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anose="020B0604020202020204" pitchFamily="34" charset="0"/>
              <a:buChar char="•"/>
              <a:defRPr/>
            </a:lvl1pPr>
          </a:lstStyle>
          <a:p>
            <a:fld id="{7782F367-29C0-4C5E-A477-C58764E435FA}" type="slidenum">
              <a:rPr lang="en-GB" altLang="en-US"/>
              <a:pPr/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6881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5C95BCF3-52E7-4397-8A7F-43C55E57CFFD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6115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DE0F419D-904F-4B78-9BD1-CA6AF1608776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00396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7B568CFB-ECDD-482E-A572-148BED7524A4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91261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A1609D14-8C47-4BCB-B550-B61E0DA7F239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0184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829140C6-E4E6-45E6-BFD3-451CC1FE5FF1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81413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F55816A8-CEC5-4A48-92B7-1D8F7E3A2640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1935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6943F120-13CC-4BA6-B201-CEAF8ACB0D79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86127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139C8BB5-AA00-42C6-BD7C-833BFBEE230A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979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7422B-1761-4076-97CB-E10ACD820CB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999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EDA690C9-08A2-4935-BE6F-29CF3BACFC23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20624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875"/>
            <a:ext cx="8839200" cy="7508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72816"/>
            <a:ext cx="8839200" cy="426762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152400" y="1052736"/>
            <a:ext cx="8839200" cy="576064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3pPr marL="6350" indent="0">
              <a:buNone/>
              <a:defRPr sz="1600" b="1">
                <a:solidFill>
                  <a:schemeClr val="bg1"/>
                </a:solidFill>
              </a:defRPr>
            </a:lvl3pPr>
          </a:lstStyle>
          <a:p>
            <a:pPr lvl="2"/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buClr>
                <a:srgbClr val="FFFFFF"/>
              </a:buClr>
            </a:pPr>
            <a:fld id="{2F34AF2B-3750-44C8-8A13-C62C7DC81F85}" type="slidenum">
              <a:rPr lang="en-GB" altLang="ja-JP"/>
              <a:pPr>
                <a:buClr>
                  <a:srgbClr val="FFFFFF"/>
                </a:buClr>
              </a:pPr>
              <a:t>‹Nr.›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485252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1511293806"/>
      </p:ext>
    </p:extLst>
  </p:cSld>
  <p:clrMapOvr>
    <a:masterClrMapping/>
  </p:clrMapOvr>
  <p:transition spd="med">
    <p:split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52513"/>
            <a:ext cx="8229600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68313" y="6245225"/>
            <a:ext cx="5551487" cy="476250"/>
          </a:xfrm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r>
              <a:rPr lang="en-GB"/>
              <a:t>Europäische Kommission </a:t>
            </a:r>
          </a:p>
          <a:p>
            <a:pPr>
              <a:buClr>
                <a:srgbClr val="FFFFFF"/>
              </a:buClr>
              <a:defRPr/>
            </a:pPr>
            <a:r>
              <a:rPr lang="en-GB"/>
              <a:t>Generaldirektion Wettbewerb - Antitrust: Energie &amp; Umwelt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A5DD5EB3-821D-4AB4-9150-8B004AD7924A}" type="slidenum">
              <a:rPr lang="en-GB" altLang="de-DE"/>
              <a:pPr>
                <a:buClr>
                  <a:srgbClr val="FFFFFF"/>
                </a:buClr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010900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b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pic>
        <p:nvPicPr>
          <p:cNvPr id="8" name="Picture 13" descr="picture-cove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r="-185" b="2750"/>
          <a:stretch>
            <a:fillRect/>
          </a:stretch>
        </p:blipFill>
        <p:spPr bwMode="auto">
          <a:xfrm>
            <a:off x="539750" y="2133600"/>
            <a:ext cx="4265613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1"/>
          <p:cNvGraphicFramePr>
            <a:graphicFrameLocks noChangeAspect="1"/>
          </p:cNvGraphicFramePr>
          <p:nvPr userDrawn="1"/>
        </p:nvGraphicFramePr>
        <p:xfrm>
          <a:off x="539750" y="4437063"/>
          <a:ext cx="4248150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Bitmap-Bild" r:id="rId5" imgW="4915586" imgH="1971950" progId="Paint.Picture">
                  <p:embed/>
                </p:oleObj>
              </mc:Choice>
              <mc:Fallback>
                <p:oleObj name="Bitmap-Bild" r:id="rId5" imgW="4915586" imgH="19719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437063"/>
                        <a:ext cx="4248150" cy="121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88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fld id="{F5B4BEB2-B086-4E77-AE1E-6D2EFF73B6BD}" type="slidenum">
              <a:rPr lang="en-GB" altLang="en-US"/>
              <a:pPr>
                <a:buClr>
                  <a:srgbClr val="FFFFFF"/>
                </a:buCl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01250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99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rgbClr val="003399"/>
              </a:buClr>
              <a:buFont typeface="Arial" pitchFamily="34" charset="0"/>
              <a:buChar char="•"/>
              <a:defRPr/>
            </a:lvl2pPr>
            <a:lvl3pPr marL="1200150" indent="-285750">
              <a:buClr>
                <a:srgbClr val="003399"/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rgbClr val="003399"/>
              </a:buClr>
              <a:buFont typeface="Arial" pitchFamily="34" charset="0"/>
              <a:buChar char="•"/>
              <a:defRPr/>
            </a:lvl4pPr>
            <a:lvl5pPr marL="2057400" indent="-228600">
              <a:buClr>
                <a:srgbClr val="003399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anose="020B0604020202020204" pitchFamily="34" charset="0"/>
              <a:buChar char="•"/>
              <a:defRPr/>
            </a:lvl1pPr>
          </a:lstStyle>
          <a:p>
            <a:pPr>
              <a:defRPr/>
            </a:pPr>
            <a:fld id="{583AA119-9C15-4AFE-9E64-7B31B53C2D00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72083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D6A60D20-28FC-4BDD-9E13-4C40B1E1E280}" type="slidenum">
              <a:rPr lang="en-GB" altLang="en-US"/>
              <a:pPr>
                <a:buClr>
                  <a:srgbClr val="FFFFFF"/>
                </a:buCl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33919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8F270045-6026-408B-9768-744939367138}" type="slidenum">
              <a:rPr lang="en-GB" altLang="en-US"/>
              <a:pPr>
                <a:buClr>
                  <a:srgbClr val="FFFFFF"/>
                </a:buCl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00063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42F2F5A8-8195-468E-9060-A191EB247CAB}" type="slidenum">
              <a:rPr lang="en-GB" altLang="en-US"/>
              <a:pPr>
                <a:buClr>
                  <a:srgbClr val="FFFFFF"/>
                </a:buCl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20436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4715C1D1-47B0-4BFF-A406-1DD17216D9DF}" type="slidenum">
              <a:rPr lang="en-GB" altLang="en-US"/>
              <a:pPr>
                <a:buClr>
                  <a:srgbClr val="FFFFFF"/>
                </a:buCl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556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A80F-0135-46DB-94BD-7C1F9F0FE00F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665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8171DEDC-9127-4EC4-9F21-D62AC0C9E14B}" type="slidenum">
              <a:rPr lang="en-GB" altLang="en-US"/>
              <a:pPr>
                <a:buClr>
                  <a:srgbClr val="FFFFFF"/>
                </a:buCl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2654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EB2BB1FA-A6E0-4080-9C07-8B65087A1F6E}" type="slidenum">
              <a:rPr lang="en-GB" altLang="en-US"/>
              <a:pPr>
                <a:buClr>
                  <a:srgbClr val="FFFFFF"/>
                </a:buCl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28263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26A16EC7-3C1C-4651-A927-62858EEDC121}" type="slidenum">
              <a:rPr lang="en-GB" altLang="en-US"/>
              <a:pPr>
                <a:buClr>
                  <a:srgbClr val="FFFFFF"/>
                </a:buCl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57602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3D77F961-2221-47C5-AB4B-748520589B6E}" type="slidenum">
              <a:rPr lang="en-GB" altLang="en-US"/>
              <a:pPr>
                <a:buClr>
                  <a:srgbClr val="FFFFFF"/>
                </a:buCl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87737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6F37B351-6C14-4F78-B09B-D440B0C6CAFD}" type="slidenum">
              <a:rPr lang="en-GB" altLang="en-US"/>
              <a:pPr>
                <a:buClr>
                  <a:srgbClr val="FFFFFF"/>
                </a:buCl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37947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875"/>
            <a:ext cx="8839200" cy="7508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72816"/>
            <a:ext cx="8839200" cy="426762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152400" y="1052736"/>
            <a:ext cx="8839200" cy="576064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3pPr marL="6350" indent="0">
              <a:buNone/>
              <a:defRPr sz="1600" b="1">
                <a:solidFill>
                  <a:schemeClr val="bg1"/>
                </a:solidFill>
              </a:defRPr>
            </a:lvl3pPr>
          </a:lstStyle>
          <a:p>
            <a:pPr lvl="2"/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buClr>
                <a:srgbClr val="FFFFFF"/>
              </a:buClr>
              <a:defRPr/>
            </a:pPr>
            <a:fld id="{8FEF20B2-3820-4BE3-978C-694F9F58C646}" type="slidenum">
              <a:rPr lang="en-GB" altLang="ja-JP"/>
              <a:pPr>
                <a:buClr>
                  <a:srgbClr val="FFFFFF"/>
                </a:buClr>
                <a:defRPr/>
              </a:pPr>
              <a:t>‹Nr.›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3695544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0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3230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25B369C3-D5CD-40A7-A314-E3BEB186D097}" type="slidenum">
              <a:rPr lang="en-US" altLang="en-US"/>
              <a:pPr>
                <a:buClr>
                  <a:srgbClr val="FFFFFF"/>
                </a:buCl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8537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29600" cy="5746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349500"/>
            <a:ext cx="8229600" cy="3887788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759575" y="6381750"/>
            <a:ext cx="2133600" cy="431800"/>
          </a:xfrm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ADB0E4D5-4190-456A-80C8-CEE8B7ACFE92}" type="slidenum">
              <a:rPr lang="en-GB" altLang="en-US"/>
              <a:pPr>
                <a:buClr>
                  <a:srgbClr val="FFFFFF"/>
                </a:buCl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1042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b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pic>
        <p:nvPicPr>
          <p:cNvPr id="8" name="Picture 13" descr="picture-cove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r="-185" b="2750"/>
          <a:stretch>
            <a:fillRect/>
          </a:stretch>
        </p:blipFill>
        <p:spPr bwMode="auto">
          <a:xfrm>
            <a:off x="539750" y="2133600"/>
            <a:ext cx="4265613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1"/>
          <p:cNvGraphicFramePr>
            <a:graphicFrameLocks noChangeAspect="1"/>
          </p:cNvGraphicFramePr>
          <p:nvPr userDrawn="1"/>
        </p:nvGraphicFramePr>
        <p:xfrm>
          <a:off x="539750" y="4437063"/>
          <a:ext cx="4248150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Bitmap-Bild" r:id="rId5" imgW="4915586" imgH="1971950" progId="Paint.Picture">
                  <p:embed/>
                </p:oleObj>
              </mc:Choice>
              <mc:Fallback>
                <p:oleObj name="Bitmap-Bild" r:id="rId5" imgW="4915586" imgH="19719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437063"/>
                        <a:ext cx="4248150" cy="121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88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>
              <a:buClr>
                <a:srgbClr val="FFFFFF"/>
              </a:buClr>
            </a:pPr>
            <a:fld id="{A363BA14-C402-4C12-8877-FF598AE26860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03858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99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rgbClr val="003399"/>
              </a:buClr>
              <a:buFont typeface="Arial" pitchFamily="34" charset="0"/>
              <a:buChar char="•"/>
              <a:defRPr/>
            </a:lvl2pPr>
            <a:lvl3pPr marL="1200150" indent="-285750">
              <a:buClr>
                <a:srgbClr val="003399"/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rgbClr val="003399"/>
              </a:buClr>
              <a:buFont typeface="Arial" pitchFamily="34" charset="0"/>
              <a:buChar char="•"/>
              <a:defRPr/>
            </a:lvl4pPr>
            <a:lvl5pPr marL="2057400" indent="-228600">
              <a:buClr>
                <a:srgbClr val="003399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anose="020B0604020202020204" pitchFamily="34" charset="0"/>
              <a:buChar char="•"/>
              <a:defRPr/>
            </a:lvl1pPr>
          </a:lstStyle>
          <a:p>
            <a:fld id="{7782F367-29C0-4C5E-A477-C58764E435FA}" type="slidenum">
              <a:rPr lang="en-GB" altLang="en-US"/>
              <a:pPr/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9633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50" y="777875"/>
            <a:ext cx="8229600" cy="9366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6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5C95BCF3-52E7-4397-8A7F-43C55E57CFFD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69186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DE0F419D-904F-4B78-9BD1-CA6AF1608776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48045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7B568CFB-ECDD-482E-A572-148BED7524A4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33502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A1609D14-8C47-4BCB-B550-B61E0DA7F239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80135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829140C6-E4E6-45E6-BFD3-451CC1FE5FF1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16489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F55816A8-CEC5-4A48-92B7-1D8F7E3A2640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0662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6943F120-13CC-4BA6-B201-CEAF8ACB0D79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35913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139C8BB5-AA00-42C6-BD7C-833BFBEE230A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21304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EDA690C9-08A2-4935-BE6F-29CF3BACFC23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09957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875"/>
            <a:ext cx="8839200" cy="7508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72816"/>
            <a:ext cx="8839200" cy="426762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152400" y="1052736"/>
            <a:ext cx="8839200" cy="576064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3pPr marL="6350" indent="0">
              <a:buNone/>
              <a:defRPr sz="1600" b="1">
                <a:solidFill>
                  <a:schemeClr val="bg1"/>
                </a:solidFill>
              </a:defRPr>
            </a:lvl3pPr>
          </a:lstStyle>
          <a:p>
            <a:pPr lvl="2"/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buClr>
                <a:srgbClr val="FFFFFF"/>
              </a:buClr>
            </a:pPr>
            <a:fld id="{2F34AF2B-3750-44C8-8A13-C62C7DC81F85}" type="slidenum">
              <a:rPr lang="en-GB" altLang="ja-JP"/>
              <a:pPr>
                <a:buClr>
                  <a:srgbClr val="FFFFFF"/>
                </a:buClr>
              </a:pPr>
              <a:t>‹Nr.›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900940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b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pic>
        <p:nvPicPr>
          <p:cNvPr id="8" name="Picture 13" descr="picture-cove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r="-185" b="2750"/>
          <a:stretch>
            <a:fillRect/>
          </a:stretch>
        </p:blipFill>
        <p:spPr bwMode="auto">
          <a:xfrm>
            <a:off x="539750" y="2133600"/>
            <a:ext cx="4265613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1"/>
          <p:cNvGraphicFramePr>
            <a:graphicFrameLocks noChangeAspect="1"/>
          </p:cNvGraphicFramePr>
          <p:nvPr userDrawn="1"/>
        </p:nvGraphicFramePr>
        <p:xfrm>
          <a:off x="539750" y="4437063"/>
          <a:ext cx="4248150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Bitmap-Bild" r:id="rId5" imgW="4915586" imgH="1971950" progId="Paint.Picture">
                  <p:embed/>
                </p:oleObj>
              </mc:Choice>
              <mc:Fallback>
                <p:oleObj name="Bitmap-Bild" r:id="rId5" imgW="4915586" imgH="19719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437063"/>
                        <a:ext cx="4248150" cy="121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88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>
              <a:buClr>
                <a:srgbClr val="FFFFFF"/>
              </a:buClr>
            </a:pPr>
            <a:fld id="{8F2C4F7C-1E67-40A7-9149-428A48DBCDE7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20755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463191277"/>
      </p:ext>
    </p:extLst>
  </p:cSld>
  <p:clrMapOvr>
    <a:masterClrMapping/>
  </p:clrMapOvr>
  <p:transition spd="med">
    <p:split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52513"/>
            <a:ext cx="8229600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68313" y="6245225"/>
            <a:ext cx="5551487" cy="476250"/>
          </a:xfrm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r>
              <a:rPr lang="en-GB"/>
              <a:t>Europäische Kommission </a:t>
            </a:r>
          </a:p>
          <a:p>
            <a:pPr>
              <a:buClr>
                <a:srgbClr val="FFFFFF"/>
              </a:buClr>
              <a:defRPr/>
            </a:pPr>
            <a:r>
              <a:rPr lang="en-GB"/>
              <a:t>Generaldirektion Wettbewerb - Antitrust: Energie &amp; Umwelt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A5DD5EB3-821D-4AB4-9150-8B004AD7924A}" type="slidenum">
              <a:rPr lang="en-GB" altLang="de-DE"/>
              <a:pPr>
                <a:buClr>
                  <a:srgbClr val="FFFFFF"/>
                </a:buClr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41337495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b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pic>
        <p:nvPicPr>
          <p:cNvPr id="8" name="Picture 13" descr="picture-cove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r="-185" b="2750"/>
          <a:stretch>
            <a:fillRect/>
          </a:stretch>
        </p:blipFill>
        <p:spPr bwMode="auto">
          <a:xfrm>
            <a:off x="539750" y="2133600"/>
            <a:ext cx="4265613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1"/>
          <p:cNvGraphicFramePr>
            <a:graphicFrameLocks noChangeAspect="1"/>
          </p:cNvGraphicFramePr>
          <p:nvPr userDrawn="1"/>
        </p:nvGraphicFramePr>
        <p:xfrm>
          <a:off x="539750" y="4437063"/>
          <a:ext cx="4248150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Bitmap-Bild" r:id="rId5" imgW="4915586" imgH="1971950" progId="Paint.Picture">
                  <p:embed/>
                </p:oleObj>
              </mc:Choice>
              <mc:Fallback>
                <p:oleObj name="Bitmap-Bild" r:id="rId5" imgW="4915586" imgH="19719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437063"/>
                        <a:ext cx="4248150" cy="121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88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pPr>
              <a:buClr>
                <a:srgbClr val="FFFFFF"/>
              </a:buClr>
            </a:pPr>
            <a:fld id="{A363BA14-C402-4C12-8877-FF598AE26860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28659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99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rgbClr val="003399"/>
              </a:buClr>
              <a:buFont typeface="Arial" pitchFamily="34" charset="0"/>
              <a:buChar char="•"/>
              <a:defRPr/>
            </a:lvl2pPr>
            <a:lvl3pPr marL="1200150" indent="-285750">
              <a:buClr>
                <a:srgbClr val="003399"/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rgbClr val="003399"/>
              </a:buClr>
              <a:buFont typeface="Arial" pitchFamily="34" charset="0"/>
              <a:buChar char="•"/>
              <a:defRPr/>
            </a:lvl4pPr>
            <a:lvl5pPr marL="2057400" indent="-228600">
              <a:buClr>
                <a:srgbClr val="003399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itchFamily="34" charset="0"/>
              <a:buChar char="•"/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marL="285750" indent="-285750">
              <a:buClr>
                <a:srgbClr val="003399"/>
              </a:buClr>
              <a:buFont typeface="Arial" panose="020B0604020202020204" pitchFamily="34" charset="0"/>
              <a:buChar char="•"/>
              <a:defRPr/>
            </a:lvl1pPr>
          </a:lstStyle>
          <a:p>
            <a:fld id="{7782F367-29C0-4C5E-A477-C58764E435FA}" type="slidenum">
              <a:rPr lang="en-GB" altLang="en-US"/>
              <a:pPr/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60345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5C95BCF3-52E7-4397-8A7F-43C55E57CFFD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75121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DE0F419D-904F-4B78-9BD1-CA6AF1608776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98183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7B568CFB-ECDD-482E-A572-148BED7524A4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06096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A1609D14-8C47-4BCB-B550-B61E0DA7F239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97820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829140C6-E4E6-45E6-BFD3-451CC1FE5FF1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41836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</a:pPr>
            <a:fld id="{F55816A8-CEC5-4A48-92B7-1D8F7E3A2640}" type="slidenum">
              <a:rPr lang="en-GB" altLang="en-US"/>
              <a:pPr>
                <a:buClr>
                  <a:srgbClr val="FFFFFF"/>
                </a:buClr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4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10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Relationship Id="rId9" Type="http://schemas.openxmlformats.org/officeDocument/2006/relationships/image" Target="../media/image1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smtClean="0"/>
              <a:t>Second level</a:t>
            </a:r>
            <a:endParaRPr lang="en-GB" smtClean="0"/>
          </a:p>
          <a:p>
            <a:pPr lvl="1"/>
            <a:r>
              <a:rPr lang="en-GB" smtClean="0"/>
              <a:t>Third level</a:t>
            </a:r>
          </a:p>
          <a:p>
            <a:pPr lvl="2"/>
            <a:r>
              <a:rPr lang="en-GB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237288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94C6FEC-6544-46BF-90F8-0FE6803B0E7E}" type="slidenum">
              <a:rPr lang="en-GB" sz="140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srgbClr val="FFFFFF"/>
              </a:solidFill>
            </a:endParaRPr>
          </a:p>
        </p:txBody>
      </p:sp>
      <p:pic>
        <p:nvPicPr>
          <p:cNvPr id="1032" name="Picture 17" descr="LOGO CE_Vertical_EN_NEG_quadri_HR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258763"/>
            <a:ext cx="143668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20"/>
          <p:cNvSpPr>
            <a:spLocks noChangeShapeType="1"/>
          </p:cNvSpPr>
          <p:nvPr userDrawn="1"/>
        </p:nvSpPr>
        <p:spPr bwMode="auto">
          <a:xfrm>
            <a:off x="4143375" y="1243013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1400">
              <a:solidFill>
                <a:srgbClr val="525E65"/>
              </a:solidFill>
            </a:endParaRPr>
          </a:p>
        </p:txBody>
      </p:sp>
      <p:sp>
        <p:nvSpPr>
          <p:cNvPr id="1034" name="Rectangle 6"/>
          <p:cNvSpPr>
            <a:spLocks noChangeArrowheads="1"/>
          </p:cNvSpPr>
          <p:nvPr userDrawn="1"/>
        </p:nvSpPr>
        <p:spPr bwMode="auto">
          <a:xfrm>
            <a:off x="4140200" y="6659563"/>
            <a:ext cx="617538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/>
          <a:p>
            <a:pPr defTabSz="457200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</a:pPr>
            <a:r>
              <a:rPr lang="en-GB" sz="800" b="0">
                <a:solidFill>
                  <a:srgbClr val="FFFFFF"/>
                </a:solidFill>
              </a:rPr>
              <a:t>Energy</a:t>
            </a:r>
          </a:p>
          <a:p>
            <a:pPr defTabSz="457200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</a:pPr>
            <a:endParaRPr lang="en-GB" sz="900" b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35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0"/>
          <a:stretch/>
        </p:blipFill>
        <p:spPr>
          <a:xfrm>
            <a:off x="266691" y="502960"/>
            <a:ext cx="8610618" cy="45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473" y="6309320"/>
            <a:ext cx="1248106" cy="3274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227489"/>
            <a:ext cx="5472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3A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ENERGY FOR </a:t>
            </a:r>
            <a:r>
              <a:rPr lang="en-GB" sz="1200">
                <a:solidFill>
                  <a:srgbClr val="03A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EUROPEANS</a:t>
            </a:r>
            <a:endParaRPr lang="en-GB" sz="1200" dirty="0">
              <a:solidFill>
                <a:srgbClr val="03A9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98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6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0"/>
          <a:stretch/>
        </p:blipFill>
        <p:spPr>
          <a:xfrm>
            <a:off x="266691" y="502960"/>
            <a:ext cx="8610618" cy="45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pic>
        <p:nvPicPr>
          <p:cNvPr id="4" name="Picture 2" descr="https://myintracomm.ec.europa.eu/corp/comm/VisualIdentity/PublishingImages/Logos/Horizontal/Positive/jpg/low/logo-ce-horizontal-de-quadri-lr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45" y="6122615"/>
            <a:ext cx="2059543" cy="5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24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2" r:id="rId2"/>
    <p:sldLayoutId id="2147483933" r:id="rId3"/>
    <p:sldLayoutId id="2147483934" r:id="rId4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0"/>
          <a:stretch/>
        </p:blipFill>
        <p:spPr>
          <a:xfrm>
            <a:off x="266691" y="502960"/>
            <a:ext cx="8610618" cy="45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25866"/>
            <a:ext cx="1947315" cy="510924"/>
          </a:xfrm>
          <a:prstGeom prst="rect">
            <a:avLst/>
          </a:prstGeom>
        </p:spPr>
      </p:pic>
      <p:pic>
        <p:nvPicPr>
          <p:cNvPr id="4" name="Picture 2" descr="https://myintracomm.ec.europa.eu/corp/comm/VisualIdentity/PublishingImages/Logos/Horizontal/Positive/jpg/low/logo-ce-horizontal-de-quadri-lr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45" y="6122615"/>
            <a:ext cx="2059543" cy="5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65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</p:sldLayoutIdLst>
  <p:timing>
    <p:tnLst>
      <p:par>
        <p:cTn id="1" dur="indefinite" restart="never" nodeType="tmRoot"/>
      </p:par>
    </p:tnLst>
  </p:timing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B1EDBE5A-2683-40DB-92BA-BA5D1F5F37C9}" type="slidenum">
              <a:rPr lang="en-GB" altLang="en-US" b="0" smtClean="0">
                <a:ea typeface="ＭＳ Ｐゴシック" pitchFamily="34" charset="-128"/>
                <a:cs typeface="Arial" panose="020B0604020202020204" pitchFamily="34" charset="0"/>
              </a:rPr>
              <a:pPr/>
              <a:t>‹Nr.›</a:t>
            </a:fld>
            <a:endParaRPr lang="en-GB" altLang="en-US" b="0" smtClean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altLang="en-US" sz="18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pic>
        <p:nvPicPr>
          <p:cNvPr id="2056" name="Picture 15" descr="LOGO CE_Vertical_EN_NEG_quadri_H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Line 16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058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165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p:timing>
    <p:tnLst>
      <p:par>
        <p:cTn id="1" dur="indefinite" restart="never" nodeType="tmRoot"/>
      </p:par>
    </p:tnLst>
  </p:timing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</a:endParaRP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</a:endParaRPr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28AECC2B-75F5-4A4A-98E8-99867D3365D5}" type="slidenum">
              <a:rPr lang="en-GB" altLang="en-US" b="0" smtClean="0">
                <a:ea typeface="ＭＳ Ｐゴシック" pitchFamily="34" charset="-128"/>
                <a:cs typeface="Arial" panose="020B0604020202020204" pitchFamily="34" charset="0"/>
              </a:rPr>
              <a:pPr/>
              <a:t>‹Nr.›</a:t>
            </a:fld>
            <a:endParaRPr lang="en-GB" altLang="en-US" b="0" smtClean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 b="0" smtClean="0">
              <a:solidFill>
                <a:srgbClr val="FFFFFF"/>
              </a:solidFill>
            </a:endParaRP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pic>
        <p:nvPicPr>
          <p:cNvPr id="2056" name="Picture 15" descr="LOGO CE_Vertical_EN_NEG_quadri_HR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Line 16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058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564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timing>
    <p:tnLst>
      <p:par>
        <p:cTn id="1" dur="indefinite" restart="never" nodeType="tmRoot"/>
      </p:par>
    </p:tnLst>
  </p:timing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09EC0148-4635-43ED-A8A5-07C8BB1E559A}" type="slidenum">
              <a:rPr lang="en-GB" altLang="en-US" b="0" smtClean="0">
                <a:ea typeface="ＭＳ Ｐゴシック" pitchFamily="34" charset="-128"/>
                <a:cs typeface="Arial" panose="020B0604020202020204" pitchFamily="34" charset="0"/>
              </a:rPr>
              <a:pPr/>
              <a:t>‹Nr.›</a:t>
            </a:fld>
            <a:endParaRPr lang="en-GB" altLang="en-US" b="0" smtClean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altLang="en-US" sz="18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pic>
        <p:nvPicPr>
          <p:cNvPr id="2056" name="Picture 15" descr="LOGO CE_Vertical_EN_NEG_quadri_H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Line 16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058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084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  <p:timing>
    <p:tnLst>
      <p:par>
        <p:cTn id="1" dur="indefinite" restart="never" nodeType="tmRoot"/>
      </p:par>
    </p:tnLst>
  </p:timing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09EC0148-4635-43ED-A8A5-07C8BB1E559A}" type="slidenum">
              <a:rPr lang="en-GB" altLang="en-US" b="0" smtClean="0">
                <a:ea typeface="ＭＳ Ｐゴシック" pitchFamily="34" charset="-128"/>
                <a:cs typeface="Arial" panose="020B0604020202020204" pitchFamily="34" charset="0"/>
              </a:rPr>
              <a:pPr/>
              <a:t>‹Nr.›</a:t>
            </a:fld>
            <a:endParaRPr lang="en-GB" altLang="en-US" b="0" smtClean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altLang="en-US" sz="18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pic>
        <p:nvPicPr>
          <p:cNvPr id="2056" name="Picture 15" descr="LOGO CE_Vertical_EN_NEG_quadri_H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Line 16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058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016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</p:sldLayoutIdLst>
  <p:timing>
    <p:tnLst>
      <p:par>
        <p:cTn id="1" dur="indefinite" restart="never" nodeType="tmRoot"/>
      </p:par>
    </p:tnLst>
  </p:timing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F98989-8A66-499F-A459-6B4D257D9CA2}" type="slidenum">
              <a:rPr lang="en-GB" altLang="en-US" b="0">
                <a:ea typeface="ＭＳ Ｐゴシック" pitchFamily="34" charset="-128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en-GB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altLang="en-US" sz="18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pic>
        <p:nvPicPr>
          <p:cNvPr id="2056" name="Picture 15" descr="LOGO CE_Vertical_EN_NEG_quadri_H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Line 16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058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44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</p:sldLayoutIdLst>
  <p:timing>
    <p:tnLst>
      <p:par>
        <p:cTn id="1" dur="indefinite" restart="never" nodeType="tmRoot"/>
      </p:par>
    </p:tnLst>
  </p:timing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09EC0148-4635-43ED-A8A5-07C8BB1E559A}" type="slidenum">
              <a:rPr lang="en-GB" altLang="en-US" b="0" smtClean="0">
                <a:ea typeface="ＭＳ Ｐゴシック" pitchFamily="34" charset="-128"/>
                <a:cs typeface="Arial" panose="020B0604020202020204" pitchFamily="34" charset="0"/>
              </a:rPr>
              <a:pPr/>
              <a:t>‹Nr.›</a:t>
            </a:fld>
            <a:endParaRPr lang="en-GB" altLang="en-US" b="0" smtClean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altLang="en-US" sz="18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pic>
        <p:nvPicPr>
          <p:cNvPr id="2056" name="Picture 15" descr="LOGO CE_Vertical_EN_NEG_quadri_H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Line 16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058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49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</p:sldLayoutIdLst>
  <p:timing>
    <p:tnLst>
      <p:par>
        <p:cTn id="1" dur="indefinite" restart="never" nodeType="tmRoot"/>
      </p:par>
    </p:tnLst>
  </p:timing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b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09EC0148-4635-43ED-A8A5-07C8BB1E559A}" type="slidenum">
              <a:rPr lang="en-GB" altLang="en-US" b="0" smtClean="0">
                <a:ea typeface="ＭＳ Ｐゴシック" pitchFamily="34" charset="-128"/>
                <a:cs typeface="Arial" panose="020B0604020202020204" pitchFamily="34" charset="0"/>
              </a:rPr>
              <a:pPr/>
              <a:t>‹Nr.›</a:t>
            </a:fld>
            <a:endParaRPr lang="en-GB" altLang="en-US" b="0" smtClean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altLang="en-US" sz="18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000" b="0" smtClean="0">
              <a:ea typeface="ＭＳ Ｐゴシック" pitchFamily="34" charset="-128"/>
            </a:endParaRPr>
          </a:p>
        </p:txBody>
      </p:sp>
      <p:pic>
        <p:nvPicPr>
          <p:cNvPr id="2056" name="Picture 15" descr="LOGO CE_Vertical_EN_NEG_quadri_H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Line 16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e-DE" sz="1200" b="0" smtClean="0">
              <a:solidFill>
                <a:srgbClr val="0F5494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058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altLang="en-US" sz="800" b="0" smtClean="0">
                <a:solidFill>
                  <a:srgbClr val="FFFFFF"/>
                </a:solidFill>
                <a:ea typeface="ＭＳ Ｐゴシック" pitchFamily="34" charset="-128"/>
              </a:rPr>
              <a:t>Energy</a:t>
            </a:r>
            <a:endParaRPr lang="en-GB" altLang="en-US" sz="800" b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1" hangingPunct="1">
              <a:defRPr/>
            </a:pPr>
            <a:endParaRPr lang="en-GB" altLang="en-US" sz="900" b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230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</p:sldLayoutIdLst>
  <p:timing>
    <p:tnLst>
      <p:par>
        <p:cTn id="1" dur="indefinite" restart="never" nodeType="tmRoot"/>
      </p:par>
    </p:tnLst>
  </p:timing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lnSpc>
                <a:spcPct val="100000"/>
              </a:lnSpc>
              <a:spcBef>
                <a:spcPct val="0"/>
              </a:spcBef>
              <a:buClrTx/>
              <a:defRPr sz="14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lnSpc>
                <a:spcPct val="100000"/>
              </a:lnSpc>
              <a:spcBef>
                <a:spcPct val="0"/>
              </a:spcBef>
              <a:buClrTx/>
              <a:defRPr sz="14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lnSpc>
                <a:spcPct val="100000"/>
              </a:lnSpc>
              <a:spcBef>
                <a:spcPct val="0"/>
              </a:spcBef>
              <a:buClrTx/>
              <a:defRPr sz="1400" b="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ED5CE33-8A48-40D0-A2ED-743844B2F96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1030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 b="0">
              <a:solidFill>
                <a:srgbClr val="0F5494"/>
              </a:solidFill>
              <a:ea typeface="ＭＳ Ｐゴシック" pitchFamily="34" charset="-128"/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 b="0">
              <a:solidFill>
                <a:srgbClr val="0F5494"/>
              </a:solidFill>
              <a:ea typeface="ＭＳ Ｐゴシック" pitchFamily="34" charset="-128"/>
            </a:endParaRPr>
          </a:p>
        </p:txBody>
      </p:sp>
      <p:pic>
        <p:nvPicPr>
          <p:cNvPr id="1032" name="Picture 15" descr="LOGO CE_Vertical_EN_NEG_quadri_HR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"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16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t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</a:pPr>
            <a:endParaRPr lang="en-GB" sz="2800">
              <a:ea typeface="ＭＳ Ｐゴシック" pitchFamily="34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>
            <a:solidFill>
              <a:srgbClr val="EE803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18000" tIns="118800" anchor="ctr"/>
          <a:lstStyle/>
          <a:p>
            <a:pPr defTabSz="457200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sz="800" b="0">
                <a:solidFill>
                  <a:srgbClr val="FFFFFF"/>
                </a:solidFill>
                <a:ea typeface="ＭＳ Ｐゴシック" charset="-128"/>
              </a:rPr>
              <a:t>Energy</a:t>
            </a:r>
            <a:endParaRPr lang="en-GB" sz="800" b="0">
              <a:solidFill>
                <a:srgbClr val="FFFFFF"/>
              </a:solidFill>
              <a:ea typeface="ＭＳ Ｐゴシック" charset="-128"/>
            </a:endParaRPr>
          </a:p>
          <a:p>
            <a:pPr algn="ctr" defTabSz="457200">
              <a:defRPr/>
            </a:pPr>
            <a:endParaRPr lang="en-GB" sz="900" b="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180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</p:sldLayoutIdLst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ＭＳ Ｐゴシック" charset="-128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-128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-128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-128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-128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284643" y="2204864"/>
            <a:ext cx="4824412" cy="143986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EU </a:t>
            </a:r>
            <a:r>
              <a:rPr lang="en-GB" dirty="0">
                <a:solidFill>
                  <a:schemeClr val="bg1"/>
                </a:solidFill>
              </a:rPr>
              <a:t>Market </a:t>
            </a:r>
            <a:r>
              <a:rPr lang="en-GB" dirty="0" smtClean="0">
                <a:solidFill>
                  <a:schemeClr val="bg1"/>
                </a:solidFill>
              </a:rPr>
              <a:t>Design Proposal </a:t>
            </a:r>
            <a:r>
              <a:rPr lang="en-GB" dirty="0" smtClean="0">
                <a:solidFill>
                  <a:schemeClr val="bg1"/>
                </a:solidFill>
              </a:rPr>
              <a:t>– 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Essentials</a:t>
            </a: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endParaRPr lang="en-GB" sz="2800" b="0" i="1" dirty="0" smtClean="0">
              <a:solidFill>
                <a:schemeClr val="bg1"/>
              </a:solidFill>
            </a:endParaRP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226094" y="4509120"/>
            <a:ext cx="4932362" cy="2952328"/>
          </a:xfrm>
        </p:spPr>
        <p:txBody>
          <a:bodyPr/>
          <a:lstStyle/>
          <a:p>
            <a:endParaRPr lang="en-GB" sz="1050" dirty="0" smtClean="0"/>
          </a:p>
          <a:p>
            <a:r>
              <a:rPr lang="de-DE" sz="1050" dirty="0" smtClean="0"/>
              <a:t>Dr. Oliver Koch</a:t>
            </a:r>
            <a:endParaRPr lang="en-GB" sz="1050" dirty="0"/>
          </a:p>
          <a:p>
            <a:endParaRPr lang="en-GB" sz="1050" dirty="0" smtClean="0"/>
          </a:p>
          <a:p>
            <a:r>
              <a:rPr lang="en-GB" sz="1200" dirty="0" smtClean="0"/>
              <a:t>EU Commission</a:t>
            </a:r>
          </a:p>
          <a:p>
            <a:r>
              <a:rPr lang="en-GB" sz="1200" dirty="0" smtClean="0"/>
              <a:t>DG Energy</a:t>
            </a:r>
            <a:endParaRPr lang="en-GB" sz="2000" dirty="0"/>
          </a:p>
          <a:p>
            <a:endParaRPr lang="en-US" sz="1600" i="1" dirty="0" smtClean="0"/>
          </a:p>
          <a:p>
            <a:endParaRPr lang="en-US" sz="1600" i="1" dirty="0"/>
          </a:p>
          <a:p>
            <a:endParaRPr lang="en-US" sz="1600" i="1" dirty="0" smtClean="0"/>
          </a:p>
          <a:p>
            <a:r>
              <a:rPr lang="en-US" sz="1200" b="0" dirty="0" smtClean="0"/>
              <a:t>        This presentation reflects solely the views of the author</a:t>
            </a:r>
            <a:br>
              <a:rPr lang="en-US" sz="1200" b="0" dirty="0" smtClean="0"/>
            </a:br>
            <a:r>
              <a:rPr lang="en-US" sz="1200" b="0" dirty="0" smtClean="0"/>
              <a:t>   and does not bind the EU Commission  </a:t>
            </a:r>
          </a:p>
        </p:txBody>
      </p:sp>
    </p:spTree>
    <p:extLst>
      <p:ext uri="{BB962C8B-B14F-4D97-AF65-F5344CB8AC3E}">
        <p14:creationId xmlns:p14="http://schemas.microsoft.com/office/powerpoint/2010/main" val="206415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5281299"/>
            <a:ext cx="2153877" cy="1676093"/>
          </a:xfrm>
          <a:prstGeom prst="rect">
            <a:avLst/>
          </a:prstGeom>
        </p:spPr>
      </p:pic>
      <p:sp>
        <p:nvSpPr>
          <p:cNvPr id="1013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61296" y="548680"/>
            <a:ext cx="9468544" cy="3889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5400" dirty="0" smtClean="0">
                <a:solidFill>
                  <a:srgbClr val="003399"/>
                </a:solidFill>
                <a:sym typeface="Symbol" panose="05050102010706020507" pitchFamily="18" charset="2"/>
              </a:rPr>
              <a:t>What do we propose?</a:t>
            </a:r>
          </a:p>
          <a:p>
            <a:pPr lvl="1" eaLnBrk="1" hangingPunct="1">
              <a:lnSpc>
                <a:spcPct val="9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GB" altLang="en-US" sz="800" b="0" dirty="0" smtClean="0">
              <a:sym typeface="Symbol" panose="05050102010706020507" pitchFamily="18" charset="2"/>
            </a:endParaRPr>
          </a:p>
          <a:p>
            <a:pPr lvl="1" eaLnBrk="1" hangingPunct="1">
              <a:lnSpc>
                <a:spcPct val="9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altLang="en-US" sz="3200" b="0" dirty="0" smtClean="0">
                <a:sym typeface="Symbol" panose="05050102010706020507" pitchFamily="18" charset="2"/>
              </a:rPr>
              <a:t>Adapt market rules to new realities</a:t>
            </a:r>
          </a:p>
          <a:p>
            <a:pPr lvl="1" eaLnBrk="1" hangingPunct="1">
              <a:lnSpc>
                <a:spcPct val="9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GB" altLang="en-US" sz="6600" b="0" dirty="0" smtClean="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altLang="en-US" sz="3200" b="0" dirty="0" smtClean="0">
                <a:sym typeface="Symbol" panose="05050102010706020507" pitchFamily="18" charset="2"/>
              </a:rPr>
              <a:t>Reduce state interventions – use markets</a:t>
            </a:r>
          </a:p>
          <a:p>
            <a:pPr lvl="1">
              <a:lnSpc>
                <a:spcPct val="9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GB" altLang="en-US" sz="7000" b="0" dirty="0" smtClean="0">
              <a:sym typeface="Symbol" panose="05050102010706020507" pitchFamily="18" charset="2"/>
            </a:endParaRPr>
          </a:p>
          <a:p>
            <a:pPr lvl="1">
              <a:lnSpc>
                <a:spcPct val="9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altLang="en-US" sz="3200" b="0" dirty="0" smtClean="0">
                <a:sym typeface="Symbol" panose="05050102010706020507" pitchFamily="18" charset="2"/>
              </a:rPr>
              <a:t>Cooperate across borders</a:t>
            </a:r>
            <a:endParaRPr lang="de-DE" altLang="en-US" sz="36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54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1100" b="0" dirty="0" smtClean="0">
              <a:sym typeface="Symbol" panose="05050102010706020507" pitchFamily="18" charset="2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6804248" y="6021288"/>
            <a:ext cx="2304256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 smtClean="0">
              <a:solidFill>
                <a:srgbClr val="0F5494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1584176" cy="127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013" y="2127136"/>
            <a:ext cx="1524477" cy="94182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45" y="3717032"/>
            <a:ext cx="1524477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54" y="3645024"/>
            <a:ext cx="1302462" cy="135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9144" y="5408553"/>
            <a:ext cx="1539345" cy="13328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271681"/>
            <a:ext cx="8568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0" dirty="0" err="1" smtClean="0">
                <a:solidFill>
                  <a:srgbClr val="03A9DD"/>
                </a:solidFill>
              </a:rPr>
              <a:t>Reform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Proposals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Market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Design</a:t>
            </a:r>
            <a:endParaRPr lang="en-GB" sz="1200" b="0" dirty="0">
              <a:solidFill>
                <a:srgbClr val="03A9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568952" cy="936625"/>
          </a:xfrm>
        </p:spPr>
        <p:txBody>
          <a:bodyPr/>
          <a:lstStyle/>
          <a:p>
            <a:pPr algn="ctr"/>
            <a:r>
              <a:rPr lang="en-GB" sz="36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 Rules to new Realities</a:t>
            </a:r>
            <a:br>
              <a:rPr lang="en-GB" sz="36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(…and save money)</a:t>
            </a:r>
            <a:endParaRPr lang="en-GB" sz="2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88125" y="6237288"/>
            <a:ext cx="2133600" cy="476250"/>
          </a:xfrm>
          <a:noFill/>
        </p:spPr>
        <p:txBody>
          <a:bodyPr/>
          <a:lstStyle>
            <a:lvl1pPr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525E65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525E65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525E65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525E65"/>
                </a:solidFill>
                <a:latin typeface="Verdana" pitchFamily="34" charset="0"/>
              </a:defRPr>
            </a:lvl9pPr>
          </a:lstStyle>
          <a:p>
            <a:pPr eaLnBrk="1" hangingPunct="1"/>
            <a:fld id="{7A6F4FC1-BBBF-4D53-ADAF-CBDE2A51F919}" type="slidenum">
              <a:rPr lang="en-GB" b="0" smtClean="0">
                <a:solidFill>
                  <a:srgbClr val="0F5494"/>
                </a:solidFill>
                <a:latin typeface="Arial" charset="0"/>
              </a:rPr>
              <a:pPr eaLnBrk="1" hangingPunct="1"/>
              <a:t>11</a:t>
            </a:fld>
            <a:endParaRPr lang="en-GB" b="0" dirty="0" smtClean="0">
              <a:solidFill>
                <a:srgbClr val="0F5494"/>
              </a:solidFill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89526"/>
            <a:ext cx="3367004" cy="31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271681"/>
            <a:ext cx="8568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0" dirty="0" err="1" smtClean="0">
                <a:solidFill>
                  <a:srgbClr val="03A9DD"/>
                </a:solidFill>
              </a:rPr>
              <a:t>Reform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Proposals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Market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Design</a:t>
            </a:r>
            <a:endParaRPr lang="en-GB" sz="1200" b="0" dirty="0">
              <a:solidFill>
                <a:srgbClr val="03A9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660232" y="6237312"/>
            <a:ext cx="2304256" cy="576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 smtClean="0">
              <a:solidFill>
                <a:srgbClr val="0F5494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2852494" y="4378804"/>
            <a:ext cx="3367004" cy="1170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de-DE" sz="1200" b="0" smtClean="0">
              <a:solidFill>
                <a:srgbClr val="0F549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844824"/>
            <a:ext cx="8361614" cy="4512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eaLnBrk="0" hangingPunct="0">
              <a:spcBef>
                <a:spcPct val="20000"/>
              </a:spcBef>
              <a:buClr>
                <a:srgbClr val="002060"/>
              </a:buClr>
            </a:pPr>
            <a:r>
              <a:rPr lang="en-GB" sz="2800" b="0" i="1" kern="0" dirty="0" smtClean="0">
                <a:solidFill>
                  <a:srgbClr val="0F5494"/>
                </a:solidFill>
                <a:latin typeface="Verdana"/>
              </a:rPr>
              <a:t>Create </a:t>
            </a:r>
            <a:r>
              <a:rPr lang="en-GB" sz="2800" i="1" kern="0" dirty="0" smtClean="0">
                <a:solidFill>
                  <a:srgbClr val="0F5494"/>
                </a:solidFill>
                <a:latin typeface="Verdana"/>
              </a:rPr>
              <a:t>EU-Short-term Markets</a:t>
            </a:r>
            <a:endParaRPr lang="en-GB" sz="2800" i="1" dirty="0">
              <a:solidFill>
                <a:srgbClr val="0F5494"/>
              </a:solidFill>
              <a:latin typeface="Verdana"/>
            </a:endParaRPr>
          </a:p>
          <a:p>
            <a:pPr marL="0" lvl="1" eaLnBrk="0" hangingPunct="0">
              <a:spcBef>
                <a:spcPct val="20000"/>
              </a:spcBef>
              <a:buClr>
                <a:srgbClr val="009FBA"/>
              </a:buClr>
            </a:pPr>
            <a:endParaRPr lang="en-GB" sz="2800" b="0" i="1" dirty="0" smtClean="0">
              <a:solidFill>
                <a:srgbClr val="0F5494"/>
              </a:solidFill>
              <a:latin typeface="Verdana"/>
            </a:endParaRPr>
          </a:p>
          <a:p>
            <a:pPr marL="0" lvl="1" eaLnBrk="0" hangingPunct="0">
              <a:spcBef>
                <a:spcPct val="20000"/>
              </a:spcBef>
              <a:buClr>
                <a:srgbClr val="009FBA"/>
              </a:buClr>
            </a:pPr>
            <a:endParaRPr lang="en-GB" sz="2800" b="0" i="1" dirty="0">
              <a:solidFill>
                <a:srgbClr val="0F5494"/>
              </a:solidFill>
              <a:latin typeface="Verdana"/>
            </a:endParaRPr>
          </a:p>
          <a:p>
            <a:pPr marL="0" lvl="1" eaLnBrk="0" hangingPunct="0">
              <a:spcBef>
                <a:spcPct val="20000"/>
              </a:spcBef>
              <a:buClr>
                <a:srgbClr val="009FBA"/>
              </a:buClr>
            </a:pPr>
            <a:endParaRPr lang="en-GB" sz="2800" b="0" i="1" dirty="0" smtClean="0">
              <a:solidFill>
                <a:srgbClr val="0F5494"/>
              </a:solidFill>
              <a:latin typeface="Verdana"/>
            </a:endParaRPr>
          </a:p>
          <a:p>
            <a:pPr marL="0" lvl="1" eaLnBrk="0" hangingPunct="0">
              <a:spcBef>
                <a:spcPct val="20000"/>
              </a:spcBef>
              <a:buClr>
                <a:srgbClr val="009FBA"/>
              </a:buClr>
            </a:pPr>
            <a:endParaRPr lang="en-GB" sz="2800" b="0" i="1" dirty="0">
              <a:solidFill>
                <a:srgbClr val="0F5494"/>
              </a:solidFill>
              <a:latin typeface="Verdana"/>
            </a:endParaRPr>
          </a:p>
          <a:p>
            <a:pPr marL="0" lvl="1" eaLnBrk="0" hangingPunct="0">
              <a:spcBef>
                <a:spcPct val="20000"/>
              </a:spcBef>
              <a:buClr>
                <a:srgbClr val="009FBA"/>
              </a:buClr>
            </a:pPr>
            <a:endParaRPr lang="en-GB" sz="2800" b="0" i="1" dirty="0" smtClean="0">
              <a:solidFill>
                <a:srgbClr val="0F5494"/>
              </a:solidFill>
              <a:latin typeface="Verdana"/>
            </a:endParaRPr>
          </a:p>
          <a:p>
            <a:pPr marL="0" lvl="1" algn="ctr" eaLnBrk="0" hangingPunct="0">
              <a:spcBef>
                <a:spcPct val="20000"/>
              </a:spcBef>
              <a:buClr>
                <a:srgbClr val="009FBA"/>
              </a:buClr>
            </a:pPr>
            <a:r>
              <a:rPr lang="en-GB" sz="2800" b="0" i="1" dirty="0" smtClean="0">
                <a:solidFill>
                  <a:srgbClr val="0F5494"/>
                </a:solidFill>
                <a:latin typeface="Verdana"/>
              </a:rPr>
              <a:t>EU-wide intraday and &amp; Balancing markets</a:t>
            </a:r>
          </a:p>
          <a:p>
            <a:pPr marL="0" lvl="1" algn="ctr" eaLnBrk="0" hangingPunct="0">
              <a:spcBef>
                <a:spcPct val="20000"/>
              </a:spcBef>
              <a:buClr>
                <a:srgbClr val="009FBA"/>
              </a:buClr>
            </a:pPr>
            <a:r>
              <a:rPr lang="en-GB" sz="2800" b="0" i="1" kern="0" dirty="0" smtClean="0">
                <a:solidFill>
                  <a:srgbClr val="0F5494"/>
                </a:solidFill>
                <a:latin typeface="Verdana"/>
              </a:rPr>
              <a:t>instead forward/day-ahead only</a:t>
            </a:r>
            <a:endParaRPr lang="en-GB" sz="2800" b="0" i="1" kern="0" dirty="0">
              <a:solidFill>
                <a:srgbClr val="0F5494"/>
              </a:solidFill>
              <a:latin typeface="Verdana"/>
            </a:endParaRPr>
          </a:p>
          <a:p>
            <a:pPr marL="358775" lvl="1" indent="-358775" eaLnBrk="0" hangingPunct="0">
              <a:spcBef>
                <a:spcPct val="20000"/>
              </a:spcBef>
              <a:buClr>
                <a:srgbClr val="009FBA"/>
              </a:buClr>
              <a:buFontTx/>
              <a:buChar char="•"/>
            </a:pPr>
            <a:endParaRPr lang="en-GB" sz="2000" b="0" kern="0" dirty="0">
              <a:solidFill>
                <a:srgbClr val="0F5494"/>
              </a:solidFill>
              <a:latin typeface="Verdana"/>
            </a:endParaRPr>
          </a:p>
        </p:txBody>
      </p:sp>
      <p:sp>
        <p:nvSpPr>
          <p:cNvPr id="4" name="Rechteck 3"/>
          <p:cNvSpPr/>
          <p:nvPr/>
        </p:nvSpPr>
        <p:spPr>
          <a:xfrm rot="1225078">
            <a:off x="6685197" y="2915575"/>
            <a:ext cx="1718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Symbol" panose="05050102010706020507" pitchFamily="18" charset="2"/>
              <a:buChar char="Þ"/>
            </a:pPr>
            <a:r>
              <a:rPr lang="en-GB" sz="1800" b="0" i="1" kern="0" dirty="0" smtClean="0">
                <a:solidFill>
                  <a:srgbClr val="0F5494"/>
                </a:solidFill>
                <a:latin typeface="Verdana"/>
              </a:rPr>
              <a:t>15 minutes</a:t>
            </a:r>
          </a:p>
          <a:p>
            <a:r>
              <a:rPr lang="en-GB" sz="1800" b="0" i="1" kern="0" dirty="0" smtClean="0">
                <a:solidFill>
                  <a:srgbClr val="0F5494"/>
                </a:solidFill>
                <a:latin typeface="Verdana"/>
              </a:rPr>
              <a:t>    trading</a:t>
            </a:r>
            <a:endParaRPr lang="de-DE" sz="1800" b="0" dirty="0">
              <a:solidFill>
                <a:srgbClr val="0F5494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30131">
            <a:off x="6718530" y="3445319"/>
            <a:ext cx="815225" cy="8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7647"/>
            <a:ext cx="9053898" cy="936625"/>
          </a:xfrm>
        </p:spPr>
        <p:txBody>
          <a:bodyPr/>
          <a:lstStyle/>
          <a:p>
            <a:pPr algn="ctr"/>
            <a:r>
              <a:rPr lang="en-GB" sz="36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 Rules to new Realities</a:t>
            </a:r>
            <a:br>
              <a:rPr lang="en-GB" sz="36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(…and save money)</a:t>
            </a:r>
            <a:endParaRPr lang="en-GB" sz="2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33772" y="1707560"/>
            <a:ext cx="8892480" cy="1368673"/>
          </a:xfrm>
        </p:spPr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en-GB" sz="2000" b="1" dirty="0" smtClean="0">
                <a:latin typeface="Verdana"/>
              </a:rPr>
              <a:t>Demand/supply/grid capacities differ </a:t>
            </a:r>
            <a:r>
              <a:rPr lang="en-GB" sz="2000" dirty="0" smtClean="0">
                <a:latin typeface="Verdana"/>
              </a:rPr>
              <a:t>(time/location)</a:t>
            </a:r>
            <a:endParaRPr lang="en-GB" sz="2000" dirty="0" smtClean="0"/>
          </a:p>
          <a:p>
            <a:pPr>
              <a:buClr>
                <a:schemeClr val="accent1">
                  <a:lumMod val="50000"/>
                </a:schemeClr>
              </a:buClr>
            </a:pPr>
            <a:endParaRPr lang="en-GB" sz="2000" dirty="0" smtClean="0"/>
          </a:p>
          <a:p>
            <a:pPr marL="342900" lvl="1" indent="-342900">
              <a:buFont typeface="Symbol" panose="05050102010706020507" pitchFamily="18" charset="2"/>
              <a:buChar char="Þ"/>
            </a:pPr>
            <a:r>
              <a:rPr lang="en-GB" i="1" dirty="0" smtClean="0"/>
              <a:t>Prices should reflect demand &amp; supply </a:t>
            </a:r>
            <a:r>
              <a:rPr lang="en-GB" b="0" i="1" dirty="0" smtClean="0"/>
              <a:t>(time/location)</a:t>
            </a:r>
          </a:p>
          <a:p>
            <a:pPr marL="342900" lvl="1" indent="-342900">
              <a:buFont typeface="Symbol" panose="05050102010706020507" pitchFamily="18" charset="2"/>
              <a:buChar char="Þ"/>
            </a:pPr>
            <a:endParaRPr lang="en-GB" b="0" i="1" dirty="0"/>
          </a:p>
          <a:p>
            <a:pPr marL="342900" lvl="1" indent="-342900">
              <a:buFont typeface="Symbol" panose="05050102010706020507" pitchFamily="18" charset="2"/>
              <a:buChar char="Þ"/>
            </a:pPr>
            <a:r>
              <a:rPr lang="en-GB" b="0" i="1" dirty="0" smtClean="0"/>
              <a:t>Abolish </a:t>
            </a:r>
            <a:r>
              <a:rPr lang="en-GB" i="1" dirty="0" smtClean="0"/>
              <a:t>regulated prices, politically motivated price zones and “price caps” as they…</a:t>
            </a:r>
          </a:p>
          <a:p>
            <a:pPr marL="342900" lvl="1" indent="-342900">
              <a:buFont typeface="Symbol" panose="05050102010706020507" pitchFamily="18" charset="2"/>
              <a:buChar char="Þ"/>
            </a:pPr>
            <a:endParaRPr lang="en-GB" i="1" dirty="0"/>
          </a:p>
          <a:p>
            <a:pPr marL="342900" lvl="1" indent="-342900">
              <a:buFont typeface="Symbol" panose="05050102010706020507" pitchFamily="18" charset="2"/>
              <a:buChar char="Þ"/>
            </a:pPr>
            <a:endParaRPr lang="en-GB" i="1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88023" y="6244792"/>
            <a:ext cx="2133600" cy="476250"/>
          </a:xfrm>
          <a:noFill/>
        </p:spPr>
        <p:txBody>
          <a:bodyPr/>
          <a:lstStyle>
            <a:lvl1pPr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rgbClr val="525E65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525E65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525E65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525E65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525E65"/>
                </a:solidFill>
                <a:latin typeface="Verdana" pitchFamily="34" charset="0"/>
              </a:defRPr>
            </a:lvl9pPr>
          </a:lstStyle>
          <a:p>
            <a:pPr eaLnBrk="1" hangingPunct="1"/>
            <a:fld id="{7A6F4FC1-BBBF-4D53-ADAF-CBDE2A51F919}" type="slidenum">
              <a:rPr lang="en-GB" b="0" smtClean="0">
                <a:solidFill>
                  <a:srgbClr val="0F5494"/>
                </a:solidFill>
                <a:latin typeface="Arial" charset="0"/>
              </a:rPr>
              <a:pPr eaLnBrk="1" hangingPunct="1"/>
              <a:t>12</a:t>
            </a:fld>
            <a:endParaRPr lang="en-GB" b="0" dirty="0" smtClean="0">
              <a:solidFill>
                <a:srgbClr val="0F5494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677980" y="6144978"/>
            <a:ext cx="2466020" cy="576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 smtClean="0">
              <a:solidFill>
                <a:srgbClr val="0F5494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7"/>
            <a:ext cx="1584176" cy="257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1403648" y="4268775"/>
            <a:ext cx="81369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5963">
              <a:lnSpc>
                <a:spcPct val="130000"/>
              </a:lnSpc>
            </a:pPr>
            <a:r>
              <a:rPr lang="en-GB" sz="2000" b="0" i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GB" sz="2000" i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effective price </a:t>
            </a:r>
            <a:r>
              <a:rPr lang="en-GB" sz="2000" b="0" i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endParaRPr lang="en-GB" sz="2000" b="0" i="1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5963">
              <a:lnSpc>
                <a:spcPct val="130000"/>
              </a:lnSpc>
            </a:pPr>
            <a:r>
              <a:rPr lang="en-GB" altLang="en-US" sz="2000" b="0" i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…lead to power </a:t>
            </a:r>
            <a:r>
              <a:rPr lang="en-GB" altLang="en-US" sz="2000" i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flows to "wrong" place/at "wrong" time</a:t>
            </a:r>
            <a:endParaRPr lang="en-GB" altLang="en-US" sz="2000" i="1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5963">
              <a:lnSpc>
                <a:spcPct val="130000"/>
              </a:lnSpc>
            </a:pPr>
            <a:r>
              <a:rPr lang="en-GB" altLang="en-US" sz="2000" b="0" i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GB" altLang="en-US" sz="2000" i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investments </a:t>
            </a:r>
            <a:r>
              <a:rPr lang="en-GB" altLang="en-US" sz="2000" b="0" i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needed</a:t>
            </a:r>
            <a:endParaRPr lang="en-GB" altLang="en-US" sz="2000" b="0" i="1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5963">
              <a:lnSpc>
                <a:spcPct val="130000"/>
              </a:lnSpc>
            </a:pPr>
            <a:r>
              <a:rPr lang="en-GB" altLang="en-US" sz="2000" i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…increase costs </a:t>
            </a:r>
            <a:r>
              <a:rPr lang="en-GB" altLang="en-US" sz="2000" b="0" i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consumers – hide </a:t>
            </a:r>
            <a:r>
              <a:rPr lang="en-GB" altLang="en-US" sz="2000" b="0" i="1" dirty="0" err="1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variablity</a:t>
            </a:r>
            <a:endParaRPr lang="de-DE" altLang="en-US" sz="2000" b="0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80" y="4365104"/>
            <a:ext cx="272356" cy="39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80" y="4725144"/>
            <a:ext cx="272356" cy="39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80" y="5055207"/>
            <a:ext cx="272356" cy="39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80" y="5415247"/>
            <a:ext cx="272356" cy="39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95536" y="271681"/>
            <a:ext cx="8568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0" dirty="0" err="1" smtClean="0">
                <a:solidFill>
                  <a:srgbClr val="03A9DD"/>
                </a:solidFill>
              </a:rPr>
              <a:t>Reform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Proposals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Market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Design</a:t>
            </a:r>
            <a:endParaRPr lang="en-GB" sz="1200" b="0" dirty="0">
              <a:solidFill>
                <a:srgbClr val="03A9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468560" y="548680"/>
            <a:ext cx="9721080" cy="936625"/>
          </a:xfrm>
        </p:spPr>
        <p:txBody>
          <a:bodyPr/>
          <a:lstStyle/>
          <a:p>
            <a:pPr algn="ctr"/>
            <a:r>
              <a:rPr lang="en-GB" sz="32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Market Forces to Bring Prices down &amp; Reduce Distortions from State Interventions</a:t>
            </a:r>
            <a:endParaRPr lang="en-GB" sz="32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2"/>
            <a:ext cx="3240360" cy="318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3564904" cy="372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6876256" y="6021288"/>
            <a:ext cx="2123728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 smtClean="0">
              <a:solidFill>
                <a:srgbClr val="0F549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271681"/>
            <a:ext cx="8568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0" dirty="0" err="1" smtClean="0">
                <a:solidFill>
                  <a:srgbClr val="03A9DD"/>
                </a:solidFill>
              </a:rPr>
              <a:t>Reform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Proposals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Market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Design</a:t>
            </a:r>
            <a:endParaRPr lang="en-GB" sz="1200" b="0" dirty="0">
              <a:solidFill>
                <a:srgbClr val="03A9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4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6876256" y="6021288"/>
            <a:ext cx="2123728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 smtClean="0">
              <a:solidFill>
                <a:srgbClr val="0F5494"/>
              </a:solidFill>
            </a:endParaRPr>
          </a:p>
        </p:txBody>
      </p:sp>
      <p:sp>
        <p:nvSpPr>
          <p:cNvPr id="33811" name="Rectangle 29"/>
          <p:cNvSpPr>
            <a:spLocks noChangeArrowheads="1"/>
          </p:cNvSpPr>
          <p:nvPr/>
        </p:nvSpPr>
        <p:spPr bwMode="auto">
          <a:xfrm>
            <a:off x="179512" y="1894121"/>
            <a:ext cx="8820472" cy="531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marL="182563" indent="-182563" eaLnBrk="1" hangingPunct="1">
              <a:lnSpc>
                <a:spcPct val="130000"/>
              </a:lnSpc>
              <a:spcAft>
                <a:spcPts val="600"/>
              </a:spcAft>
              <a:buFontTx/>
              <a:buChar char="•"/>
            </a:pPr>
            <a:r>
              <a:rPr lang="de-DE" altLang="en-US" sz="26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Outdated</a:t>
            </a:r>
            <a:r>
              <a:rPr lang="de-DE" altLang="en-US" sz="2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altLang="en-US" sz="26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fragmented</a:t>
            </a:r>
            <a:r>
              <a:rPr lang="de-DE" altLang="en-US" sz="2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DE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aid</a:t>
            </a:r>
            <a:r>
              <a:rPr lang="de-DE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renewables</a:t>
            </a:r>
            <a:r>
              <a:rPr lang="de-DE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(&amp; </a:t>
            </a:r>
            <a:r>
              <a:rPr lang="de-DE" altLang="en-US" sz="26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coal</a:t>
            </a:r>
            <a:r>
              <a:rPr lang="de-DE" altLang="en-US" sz="2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alt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en-US" sz="2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altLang="en-US" sz="1800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Old: "</a:t>
            </a:r>
            <a:r>
              <a:rPr lang="de-DE" altLang="en-US" sz="1800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de-DE" altLang="en-US" sz="1800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en-US" sz="1800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forget</a:t>
            </a:r>
            <a:r>
              <a:rPr lang="de-DE" altLang="en-US" sz="1800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 </a:t>
            </a:r>
            <a:r>
              <a:rPr lang="de-DE" altLang="en-US" sz="18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New:  Market Orientation</a:t>
            </a:r>
            <a:br>
              <a:rPr lang="de-DE" altLang="en-US" sz="18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en-US" sz="1800" i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 eaLnBrk="1" hangingPunct="1">
              <a:lnSpc>
                <a:spcPct val="130000"/>
              </a:lnSpc>
              <a:spcAft>
                <a:spcPts val="600"/>
              </a:spcAft>
              <a:buFontTx/>
              <a:buChar char="•"/>
            </a:pPr>
            <a:endParaRPr lang="de-DE" altLang="en-US" sz="1800" i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 eaLnBrk="1" hangingPunct="1">
              <a:lnSpc>
                <a:spcPct val="130000"/>
              </a:lnSpc>
              <a:spcAft>
                <a:spcPts val="600"/>
              </a:spcAft>
              <a:buFontTx/>
              <a:buChar char="•"/>
            </a:pPr>
            <a:r>
              <a:rPr lang="de-DE" altLang="en-US" sz="26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Outdated</a:t>
            </a:r>
            <a:r>
              <a:rPr lang="de-DE" altLang="en-US" sz="2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altLang="en-US" sz="26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fragmented</a:t>
            </a:r>
            <a:r>
              <a:rPr lang="de-DE" altLang="en-US" sz="2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DE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aid</a:t>
            </a:r>
            <a:r>
              <a:rPr lang="de-DE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generators</a:t>
            </a:r>
            <a:r>
              <a:rPr lang="de-DE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("</a:t>
            </a:r>
            <a:r>
              <a:rPr lang="de-DE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lang="de-DE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de-DE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" and "</a:t>
            </a:r>
            <a:r>
              <a:rPr lang="de-DE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strategic</a:t>
            </a:r>
            <a:r>
              <a:rPr lang="de-DE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reserves</a:t>
            </a:r>
            <a:r>
              <a:rPr lang="de-DE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") </a:t>
            </a:r>
            <a:br>
              <a:rPr lang="de-DE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altLang="en-US" sz="1800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Old: Generator-</a:t>
            </a:r>
            <a:r>
              <a:rPr lang="de-DE" altLang="en-US" sz="1800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de-DE" altLang="en-US" sz="18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de-DE" altLang="en-US" sz="18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New: 	Joint </a:t>
            </a:r>
            <a:r>
              <a:rPr lang="de-DE" altLang="en-US" sz="1800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de-DE" altLang="en-US" sz="18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1800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de-DE" altLang="en-US" sz="1800" i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Aft>
                <a:spcPts val="600"/>
              </a:spcAft>
            </a:pPr>
            <a:r>
              <a:rPr lang="de-DE" altLang="en-US" sz="18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altLang="en-US" sz="18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More </a:t>
            </a:r>
            <a:r>
              <a:rPr lang="de-DE" altLang="en-US" sz="1800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market-compatible</a:t>
            </a:r>
            <a:r>
              <a:rPr lang="de-DE" altLang="en-US" sz="18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  <a:p>
            <a:pPr eaLnBrk="1" hangingPunct="1">
              <a:lnSpc>
                <a:spcPct val="130000"/>
              </a:lnSpc>
              <a:spcAft>
                <a:spcPts val="600"/>
              </a:spcAft>
            </a:pPr>
            <a:r>
              <a:rPr lang="de-DE" altLang="en-US" sz="18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altLang="en-US" sz="18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de-DE" altLang="en-US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5963" eaLnBrk="1" hangingPunct="1">
              <a:lnSpc>
                <a:spcPct val="130000"/>
              </a:lnSpc>
            </a:pPr>
            <a:endParaRPr lang="de-DE" alt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5963" eaLnBrk="1" hangingPunct="1">
              <a:lnSpc>
                <a:spcPct val="130000"/>
              </a:lnSpc>
            </a:pPr>
            <a:endParaRPr lang="de-DE" altLang="en-US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5963" eaLnBrk="1" hangingPunct="1">
              <a:lnSpc>
                <a:spcPct val="130000"/>
              </a:lnSpc>
            </a:pPr>
            <a:endParaRPr lang="de-DE" altLang="en-US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5963" eaLnBrk="1" hangingPunct="1">
              <a:lnSpc>
                <a:spcPct val="130000"/>
              </a:lnSpc>
            </a:pP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=&gt;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State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Interventions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compatibel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de-DE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</a:pPr>
            <a:endParaRPr lang="en-GB" altLang="en-US" sz="1600" b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924944"/>
            <a:ext cx="1092429" cy="79139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2896762"/>
            <a:ext cx="993430" cy="81958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5229200"/>
            <a:ext cx="1082126" cy="8893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5229200"/>
            <a:ext cx="1020421" cy="76665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468560" y="548680"/>
            <a:ext cx="9721080" cy="936625"/>
          </a:xfrm>
        </p:spPr>
        <p:txBody>
          <a:bodyPr/>
          <a:lstStyle/>
          <a:p>
            <a:pPr algn="ctr"/>
            <a:r>
              <a:rPr lang="en-GB" sz="32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Market Forces to Bring Prices down &amp; Reduce Distortions from State Interventions</a:t>
            </a:r>
            <a:endParaRPr lang="en-GB" sz="32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271681"/>
            <a:ext cx="8568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0" dirty="0" err="1" smtClean="0">
                <a:solidFill>
                  <a:srgbClr val="03A9DD"/>
                </a:solidFill>
              </a:rPr>
              <a:t>Reform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Proposals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Market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Design</a:t>
            </a:r>
            <a:endParaRPr lang="en-GB" sz="1200" b="0" dirty="0">
              <a:solidFill>
                <a:srgbClr val="03A9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3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4726"/>
            <a:ext cx="41719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 bwMode="auto">
          <a:xfrm>
            <a:off x="4860031" y="4271677"/>
            <a:ext cx="3956709" cy="104121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63000"/>
                  <a:lumOff val="37000"/>
                </a:schemeClr>
              </a:gs>
              <a:gs pos="2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400" b="0" dirty="0" smtClean="0">
              <a:solidFill>
                <a:srgbClr val="0F549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4158" y="2259853"/>
            <a:ext cx="10912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€5.35 </a:t>
            </a:r>
          </a:p>
          <a:p>
            <a:pPr algn="ctr"/>
            <a:r>
              <a:rPr lang="en-GB" sz="1200" b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288032" y="530677"/>
            <a:ext cx="9540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use of Regional Cooperation – </a:t>
            </a:r>
          </a:p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Overcome fragmented island solutions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4860031" y="1628801"/>
            <a:ext cx="3976839" cy="100811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63000"/>
                  <a:lumOff val="37000"/>
                </a:schemeClr>
              </a:gs>
              <a:gs pos="2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 dirty="0" smtClean="0">
              <a:solidFill>
                <a:srgbClr val="0F5494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860033" y="2891845"/>
            <a:ext cx="3976837" cy="111321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63000"/>
                  <a:lumOff val="37000"/>
                </a:schemeClr>
              </a:gs>
              <a:gs pos="2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400" b="0" dirty="0" smtClean="0">
              <a:solidFill>
                <a:srgbClr val="0F5494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60032" y="4275093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Needs Assessment </a:t>
            </a:r>
            <a:r>
              <a:rPr lang="en-GB" sz="20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Framework for market-compatible capacity mechanisms</a:t>
            </a:r>
            <a:endParaRPr lang="en-GB" sz="1600" b="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32901" y="1689192"/>
            <a:ext cx="4067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"ROCs":  </a:t>
            </a:r>
            <a:r>
              <a:rPr lang="en-GB" sz="18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Obligatory cooperation of TSOs; more security;  decrease costs, increase trade</a:t>
            </a:r>
            <a:endParaRPr lang="en-GB" sz="1800" b="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60032" y="2979529"/>
            <a:ext cx="39604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ACER: </a:t>
            </a:r>
            <a:r>
              <a:rPr lang="fr-BE" sz="18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fr-BE" sz="18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cooerdinated</a:t>
            </a:r>
            <a:r>
              <a:rPr lang="fr-BE" sz="18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r>
              <a:rPr lang="fr-BE" sz="18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if </a:t>
            </a:r>
            <a:r>
              <a:rPr lang="fr-BE" sz="18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indispensible</a:t>
            </a:r>
            <a:r>
              <a:rPr lang="fr-BE" sz="18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BE" sz="18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6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6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fr-BE" sz="16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"</a:t>
            </a:r>
            <a:r>
              <a:rPr lang="fr-BE" sz="16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fr-BE" sz="16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fr-BE" sz="16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")</a:t>
            </a:r>
            <a:endParaRPr lang="fr-BE" sz="1800" b="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 smtClean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9759697">
            <a:off x="7543" y="1813578"/>
            <a:ext cx="24734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new!</a:t>
            </a:r>
            <a:br>
              <a:rPr lang="fr-BE" sz="1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2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fr-BE" sz="12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TSO/ACER </a:t>
            </a:r>
            <a:r>
              <a:rPr lang="fr-BE" sz="12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r>
              <a:rPr lang="fr-BE" sz="12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</a:t>
            </a:r>
            <a:r>
              <a:rPr lang="fr-BE" sz="12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fr-BE" sz="12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r-BE" sz="12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EU-</a:t>
            </a:r>
            <a:r>
              <a:rPr lang="fr-BE" sz="12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fr-BE" sz="12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BE" sz="12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2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200" b="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fr-BE" sz="12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network codes</a:t>
            </a:r>
            <a:r>
              <a:rPr lang="fr-BE" sz="14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b="0" dirty="0" smtClean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72816"/>
            <a:ext cx="7556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732240" y="6021288"/>
            <a:ext cx="2267744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200" b="0" smtClean="0">
              <a:solidFill>
                <a:srgbClr val="0F5494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867342" y="5536484"/>
            <a:ext cx="3969528" cy="10081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63000"/>
                  <a:lumOff val="37000"/>
                </a:schemeClr>
              </a:gs>
              <a:gs pos="2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sz="1400" b="0" dirty="0" smtClean="0">
              <a:solidFill>
                <a:srgbClr val="0F5494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67342" y="5483840"/>
            <a:ext cx="384511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1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(Pre-) coordinated </a:t>
            </a:r>
          </a:p>
          <a:p>
            <a:pPr algn="ctr">
              <a:spcBef>
                <a:spcPts val="600"/>
              </a:spcBef>
            </a:pPr>
            <a:r>
              <a:rPr lang="en-GB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management</a:t>
            </a:r>
            <a:endParaRPr lang="en-GB" sz="2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36" y="271681"/>
            <a:ext cx="8568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0" dirty="0" err="1" smtClean="0">
                <a:solidFill>
                  <a:srgbClr val="03A9DD"/>
                </a:solidFill>
              </a:rPr>
              <a:t>Reform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Proposals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Market</a:t>
            </a:r>
            <a:r>
              <a:rPr lang="es-ES" sz="1200" b="0" dirty="0" smtClean="0">
                <a:solidFill>
                  <a:srgbClr val="03A9DD"/>
                </a:solidFill>
              </a:rPr>
              <a:t> </a:t>
            </a:r>
            <a:r>
              <a:rPr lang="es-ES" sz="1200" b="0" dirty="0" err="1" smtClean="0">
                <a:solidFill>
                  <a:srgbClr val="03A9DD"/>
                </a:solidFill>
              </a:rPr>
              <a:t>Design</a:t>
            </a:r>
            <a:endParaRPr lang="en-GB" sz="1200" b="0" dirty="0">
              <a:solidFill>
                <a:srgbClr val="03A9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45" grpId="0" animBg="1"/>
      <p:bldP spid="18" grpId="0" animBg="1"/>
      <p:bldP spid="20" grpId="0"/>
      <p:bldP spid="23" grpId="0"/>
      <p:bldP spid="29" grpId="0"/>
      <p:bldP spid="14" grpId="0"/>
      <p:bldP spid="24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12776"/>
            <a:ext cx="9144000" cy="3889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66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5000" dirty="0" smtClean="0">
                <a:sym typeface="Symbol" panose="05050102010706020507" pitchFamily="18" charset="2"/>
              </a:rPr>
              <a:t>Market Design Reform </a:t>
            </a: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5000" dirty="0" smtClean="0">
                <a:sym typeface="Symbol" panose="05050102010706020507" pitchFamily="18" charset="2"/>
              </a:rPr>
              <a:t>- </a:t>
            </a: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5000" dirty="0" smtClean="0">
                <a:sym typeface="Symbol" panose="05050102010706020507" pitchFamily="18" charset="2"/>
              </a:rPr>
              <a:t>Retail market measures</a:t>
            </a: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de-DE" altLang="en-US" sz="36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54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1100" b="0" dirty="0" smtClean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1506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44289" y="1390275"/>
            <a:ext cx="8999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de-DE" altLang="de-DE" sz="2800" kern="0" dirty="0" smtClean="0">
                <a:solidFill>
                  <a:srgbClr val="0F5494"/>
                </a:solidFill>
                <a:latin typeface="Verdana"/>
              </a:rPr>
              <a:t>Update Retail </a:t>
            </a:r>
            <a:r>
              <a:rPr lang="de-DE" altLang="de-DE" sz="2800" kern="0" dirty="0" err="1" smtClean="0">
                <a:solidFill>
                  <a:srgbClr val="0F5494"/>
                </a:solidFill>
                <a:latin typeface="Verdana"/>
              </a:rPr>
              <a:t>Markets</a:t>
            </a:r>
            <a:endParaRPr lang="de-DE" altLang="de-DE" sz="2800" kern="0" dirty="0">
              <a:solidFill>
                <a:srgbClr val="0F5494"/>
              </a:solidFill>
              <a:latin typeface="Verdana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7575134" cy="398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5436096" y="11663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en-US" sz="2100" dirty="0" smtClean="0">
                <a:solidFill>
                  <a:schemeClr val="bg1"/>
                </a:solidFill>
                <a:ea typeface="ＭＳ Ｐゴシック" pitchFamily="34" charset="-128"/>
              </a:rPr>
              <a:t>Market Design Reform:</a:t>
            </a:r>
          </a:p>
          <a:p>
            <a:r>
              <a:rPr lang="de-DE" altLang="en-US" sz="2100" dirty="0" smtClean="0">
                <a:solidFill>
                  <a:schemeClr val="bg1"/>
                </a:solidFill>
                <a:ea typeface="ＭＳ Ｐゴシック" pitchFamily="34" charset="-128"/>
              </a:rPr>
              <a:t>                      Elements</a:t>
            </a:r>
            <a:endParaRPr lang="de-DE" altLang="en-US" sz="21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607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8" y="2215427"/>
            <a:ext cx="1993900" cy="279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134" y="2185677"/>
            <a:ext cx="5090593" cy="329264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516363" y="6634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de-DE" altLang="en-US" sz="2400" dirty="0">
                <a:solidFill>
                  <a:schemeClr val="bg1"/>
                </a:solidFill>
                <a:ea typeface="ＭＳ Ｐゴシック" pitchFamily="34" charset="-128"/>
              </a:rPr>
              <a:t>Intro: </a:t>
            </a:r>
            <a:endParaRPr lang="de-DE" altLang="en-US" sz="24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algn="r"/>
            <a:r>
              <a:rPr lang="de-DE" altLang="en-US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Flexibilisation</a:t>
            </a:r>
            <a:endParaRPr lang="de-DE" altLang="en-US" sz="12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684584" y="1321581"/>
            <a:ext cx="102251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8775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en-US" sz="2400" dirty="0" err="1" smtClean="0">
                <a:ea typeface="ＭＳ Ｐゴシック" pitchFamily="34" charset="-128"/>
              </a:rPr>
              <a:t>Earning</a:t>
            </a:r>
            <a:r>
              <a:rPr lang="de-DE" altLang="en-US" sz="2400" dirty="0" smtClean="0">
                <a:ea typeface="ＭＳ Ｐゴシック" pitchFamily="34" charset="-128"/>
              </a:rPr>
              <a:t> </a:t>
            </a:r>
            <a:r>
              <a:rPr lang="de-DE" altLang="en-US" sz="2400" dirty="0" err="1" smtClean="0">
                <a:ea typeface="ＭＳ Ｐゴシック" pitchFamily="34" charset="-128"/>
              </a:rPr>
              <a:t>money</a:t>
            </a:r>
            <a:r>
              <a:rPr lang="de-DE" altLang="en-US" sz="2400" dirty="0" smtClean="0">
                <a:ea typeface="ＭＳ Ｐゴシック" pitchFamily="34" charset="-128"/>
              </a:rPr>
              <a:t> </a:t>
            </a:r>
            <a:r>
              <a:rPr lang="de-DE" altLang="en-US" sz="2400" dirty="0" err="1" smtClean="0">
                <a:ea typeface="ＭＳ Ｐゴシック" pitchFamily="34" charset="-128"/>
              </a:rPr>
              <a:t>with</a:t>
            </a:r>
            <a:r>
              <a:rPr lang="de-DE" altLang="en-US" sz="2400" dirty="0" smtClean="0">
                <a:ea typeface="ＭＳ Ｐゴシック" pitchFamily="34" charset="-128"/>
              </a:rPr>
              <a:t> </a:t>
            </a:r>
            <a:r>
              <a:rPr lang="de-DE" altLang="en-US" sz="2400" dirty="0" err="1" smtClean="0">
                <a:ea typeface="ＭＳ Ｐゴシック" pitchFamily="34" charset="-128"/>
              </a:rPr>
              <a:t>electricity</a:t>
            </a:r>
            <a:r>
              <a:rPr lang="de-DE" altLang="en-US" sz="2400" dirty="0" smtClean="0">
                <a:ea typeface="ＭＳ Ｐゴシック" pitchFamily="34" charset="-128"/>
              </a:rPr>
              <a:t> </a:t>
            </a:r>
            <a:r>
              <a:rPr lang="de-DE" altLang="en-US" sz="2400" dirty="0" err="1" smtClean="0">
                <a:ea typeface="ＭＳ Ｐゴシック" pitchFamily="34" charset="-128"/>
              </a:rPr>
              <a:t>demand</a:t>
            </a:r>
            <a:r>
              <a:rPr lang="de-DE" altLang="en-US" sz="2400" dirty="0" smtClean="0">
                <a:ea typeface="ＭＳ Ｐゴシック" pitchFamily="34" charset="-128"/>
              </a:rPr>
              <a:t>:</a:t>
            </a:r>
            <a:br>
              <a:rPr lang="de-DE" altLang="en-US" sz="2400" dirty="0" smtClean="0">
                <a:ea typeface="ＭＳ Ｐゴシック" pitchFamily="34" charset="-128"/>
              </a:rPr>
            </a:br>
            <a:r>
              <a:rPr lang="de-DE" altLang="en-US" sz="2400" dirty="0" err="1" smtClean="0">
                <a:ea typeface="ＭＳ Ｐゴシック" pitchFamily="34" charset="-128"/>
              </a:rPr>
              <a:t>Coping</a:t>
            </a:r>
            <a:r>
              <a:rPr lang="de-DE" altLang="en-US" sz="2400" dirty="0" smtClean="0">
                <a:ea typeface="ＭＳ Ｐゴシック" pitchFamily="34" charset="-128"/>
              </a:rPr>
              <a:t> </a:t>
            </a:r>
            <a:r>
              <a:rPr lang="de-DE" altLang="en-US" sz="2400" dirty="0" err="1" smtClean="0">
                <a:ea typeface="ＭＳ Ｐゴシック" pitchFamily="34" charset="-128"/>
              </a:rPr>
              <a:t>more</a:t>
            </a:r>
            <a:r>
              <a:rPr lang="de-DE" altLang="en-US" sz="2400" dirty="0" smtClean="0">
                <a:ea typeface="ＭＳ Ｐゴシック" pitchFamily="34" charset="-128"/>
              </a:rPr>
              <a:t> </a:t>
            </a:r>
            <a:r>
              <a:rPr lang="de-DE" altLang="en-US" sz="2400" dirty="0" err="1" smtClean="0">
                <a:ea typeface="ＭＳ Ｐゴシック" pitchFamily="34" charset="-128"/>
              </a:rPr>
              <a:t>effectively</a:t>
            </a:r>
            <a:r>
              <a:rPr lang="de-DE" altLang="en-US" sz="2400" dirty="0" smtClean="0">
                <a:ea typeface="ＭＳ Ｐゴシック" pitchFamily="34" charset="-128"/>
              </a:rPr>
              <a:t> </a:t>
            </a:r>
            <a:r>
              <a:rPr lang="de-DE" altLang="en-US" sz="2400" dirty="0" err="1" smtClean="0">
                <a:ea typeface="ＭＳ Ｐゴシック" pitchFamily="34" charset="-128"/>
              </a:rPr>
              <a:t>with</a:t>
            </a:r>
            <a:r>
              <a:rPr lang="de-DE" altLang="en-US" sz="2400" dirty="0" smtClean="0">
                <a:ea typeface="ＭＳ Ｐゴシック" pitchFamily="34" charset="-128"/>
              </a:rPr>
              <a:t> </a:t>
            </a:r>
            <a:r>
              <a:rPr lang="de-DE" altLang="en-US" sz="2400" dirty="0" err="1" smtClean="0">
                <a:ea typeface="ＭＳ Ｐゴシック" pitchFamily="34" charset="-128"/>
              </a:rPr>
              <a:t>deficits</a:t>
            </a:r>
            <a:r>
              <a:rPr lang="de-DE" altLang="en-US" sz="2400" dirty="0" smtClean="0">
                <a:ea typeface="ＭＳ Ｐゴシック" pitchFamily="34" charset="-128"/>
              </a:rPr>
              <a:t> and </a:t>
            </a:r>
            <a:r>
              <a:rPr lang="de-DE" altLang="en-US" sz="2400" dirty="0" err="1" smtClean="0">
                <a:ea typeface="ＭＳ Ｐゴシック" pitchFamily="34" charset="-128"/>
              </a:rPr>
              <a:t>peaks</a:t>
            </a:r>
            <a:endParaRPr lang="de-DE" altLang="en-US" dirty="0" smtClean="0">
              <a:ea typeface="ＭＳ Ｐゴシック" pitchFamily="34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67744" y="3894148"/>
            <a:ext cx="2016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8775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en-US" sz="1800" dirty="0" smtClean="0">
                <a:solidFill>
                  <a:srgbClr val="C00000"/>
                </a:solidFill>
                <a:ea typeface="ＭＳ Ｐゴシック" pitchFamily="34" charset="-128"/>
              </a:rPr>
              <a:t>Generation</a:t>
            </a:r>
          </a:p>
          <a:p>
            <a:pPr algn="ctr"/>
            <a:r>
              <a:rPr lang="de-DE" altLang="en-US" sz="1800" dirty="0" err="1" smtClean="0">
                <a:solidFill>
                  <a:srgbClr val="C00000"/>
                </a:solidFill>
                <a:ea typeface="ＭＳ Ｐゴシック" pitchFamily="34" charset="-128"/>
              </a:rPr>
              <a:t>deficit</a:t>
            </a:r>
            <a:endParaRPr lang="de-DE" altLang="en-US" dirty="0" smtClean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929132" y="3175809"/>
            <a:ext cx="2016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8775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en-US" sz="1800" dirty="0" smtClean="0">
                <a:solidFill>
                  <a:srgbClr val="00B050"/>
                </a:solidFill>
                <a:ea typeface="ＭＳ Ｐゴシック" pitchFamily="34" charset="-128"/>
              </a:rPr>
              <a:t>Generationsurplus</a:t>
            </a:r>
            <a:endParaRPr lang="de-DE" altLang="en-US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945356" y="3889973"/>
            <a:ext cx="20162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8775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en-US" sz="1800" b="0" i="1" dirty="0" smtClean="0">
                <a:solidFill>
                  <a:srgbClr val="003399"/>
                </a:solidFill>
                <a:ea typeface="ＭＳ Ｐゴシック" pitchFamily="34" charset="-128"/>
              </a:rPr>
              <a:t>Demand</a:t>
            </a:r>
            <a:endParaRPr lang="de-DE" altLang="en-US" b="0" i="1" dirty="0" smtClean="0">
              <a:solidFill>
                <a:srgbClr val="003399"/>
              </a:solidFill>
              <a:ea typeface="ＭＳ Ｐゴシック" pitchFamily="34" charset="-128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341786" y="5589240"/>
            <a:ext cx="541784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8775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644525" indent="-285750">
              <a:buFont typeface="Arial" panose="020B0604020202020204" pitchFamily="34" charset="0"/>
              <a:buChar char="•"/>
            </a:pPr>
            <a:r>
              <a:rPr lang="de-DE" altLang="en-US" sz="1600" b="0" dirty="0" smtClean="0">
                <a:ea typeface="ＭＳ Ｐゴシック" pitchFamily="34" charset="-128"/>
              </a:rPr>
              <a:t>Classic: Pay </a:t>
            </a:r>
            <a:r>
              <a:rPr lang="de-DE" altLang="en-US" sz="1600" b="0" dirty="0" err="1" smtClean="0">
                <a:ea typeface="ＭＳ Ｐゴシック" pitchFamily="34" charset="-128"/>
              </a:rPr>
              <a:t>backup</a:t>
            </a:r>
            <a:r>
              <a:rPr lang="de-DE" altLang="en-US" sz="1600" b="0" dirty="0" smtClean="0">
                <a:ea typeface="ＭＳ Ｐゴシック" pitchFamily="34" charset="-128"/>
              </a:rPr>
              <a:t> </a:t>
            </a:r>
            <a:r>
              <a:rPr lang="de-DE" altLang="en-US" sz="1600" b="0" dirty="0" err="1" smtClean="0">
                <a:ea typeface="ＭＳ Ｐゴシック" pitchFamily="34" charset="-128"/>
              </a:rPr>
              <a:t>generation</a:t>
            </a:r>
            <a:endParaRPr lang="de-DE" altLang="en-US" sz="1600" b="0" dirty="0" smtClean="0">
              <a:ea typeface="ＭＳ Ｐゴシック" pitchFamily="34" charset="-128"/>
            </a:endParaRPr>
          </a:p>
          <a:p>
            <a:pPr marL="644525" indent="-285750">
              <a:buFont typeface="Arial" panose="020B0604020202020204" pitchFamily="34" charset="0"/>
              <a:buChar char="•"/>
            </a:pPr>
            <a:r>
              <a:rPr lang="de-DE" altLang="en-US" sz="1600" i="1" dirty="0" smtClean="0">
                <a:ea typeface="ＭＳ Ｐゴシック" pitchFamily="34" charset="-128"/>
              </a:rPr>
              <a:t>Alternative: </a:t>
            </a:r>
            <a:r>
              <a:rPr lang="de-DE" altLang="en-US" sz="1600" dirty="0" err="1" smtClean="0">
                <a:ea typeface="ＭＳ Ｐゴシック" pitchFamily="34" charset="-128"/>
              </a:rPr>
              <a:t>Postpone</a:t>
            </a:r>
            <a:r>
              <a:rPr lang="de-DE" altLang="en-US" sz="1600" dirty="0" smtClean="0">
                <a:ea typeface="ＭＳ Ｐゴシック" pitchFamily="34" charset="-128"/>
              </a:rPr>
              <a:t> </a:t>
            </a:r>
            <a:r>
              <a:rPr lang="de-DE" altLang="en-US" sz="1600" dirty="0" err="1" smtClean="0">
                <a:ea typeface="ＭＳ Ｐゴシック" pitchFamily="34" charset="-128"/>
              </a:rPr>
              <a:t>consumption</a:t>
            </a:r>
            <a:r>
              <a:rPr lang="de-DE" altLang="en-US" sz="1600" dirty="0" smtClean="0">
                <a:ea typeface="ＭＳ Ｐゴシック" pitchFamily="34" charset="-128"/>
              </a:rPr>
              <a:t>… </a:t>
            </a:r>
            <a:br>
              <a:rPr lang="de-DE" altLang="en-US" sz="1600" dirty="0" smtClean="0">
                <a:ea typeface="ＭＳ Ｐゴシック" pitchFamily="34" charset="-128"/>
              </a:rPr>
            </a:br>
            <a:r>
              <a:rPr lang="de-DE" altLang="en-US" sz="1600" b="0" dirty="0" smtClean="0">
                <a:ea typeface="ＭＳ Ｐゴシック" pitchFamily="34" charset="-128"/>
              </a:rPr>
              <a:t>(…and </a:t>
            </a:r>
            <a:r>
              <a:rPr lang="de-DE" altLang="en-US" sz="1600" b="0" dirty="0" err="1" smtClean="0">
                <a:ea typeface="ＭＳ Ｐゴシック" pitchFamily="34" charset="-128"/>
              </a:rPr>
              <a:t>earn</a:t>
            </a:r>
            <a:r>
              <a:rPr lang="de-DE" altLang="en-US" sz="1600" b="0" dirty="0" smtClean="0">
                <a:ea typeface="ＭＳ Ｐゴシック" pitchFamily="34" charset="-128"/>
              </a:rPr>
              <a:t> </a:t>
            </a:r>
            <a:r>
              <a:rPr lang="de-DE" altLang="en-US" sz="1600" b="0" dirty="0" err="1" smtClean="0">
                <a:ea typeface="ＭＳ Ｐゴシック" pitchFamily="34" charset="-128"/>
              </a:rPr>
              <a:t>money</a:t>
            </a:r>
            <a:r>
              <a:rPr lang="de-DE" altLang="en-US" sz="1600" b="0" dirty="0" smtClean="0">
                <a:ea typeface="ＭＳ Ｐゴシック" pitchFamily="34" charset="-128"/>
              </a:rPr>
              <a:t>…)</a:t>
            </a:r>
            <a:endParaRPr lang="de-DE" altLang="en-US" sz="1100" b="0" dirty="0" smtClean="0">
              <a:ea typeface="ＭＳ Ｐゴシック" pitchFamily="34" charset="-128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004048" y="5589240"/>
            <a:ext cx="42484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8775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644525" indent="-285750">
              <a:buFont typeface="Arial" panose="020B0604020202020204" pitchFamily="34" charset="0"/>
              <a:buChar char="•"/>
            </a:pPr>
            <a:r>
              <a:rPr lang="de-DE" altLang="en-US" sz="1600" b="0" dirty="0" smtClean="0">
                <a:ea typeface="ＭＳ Ｐゴシック" pitchFamily="34" charset="-128"/>
              </a:rPr>
              <a:t>Classic: </a:t>
            </a:r>
            <a:r>
              <a:rPr lang="de-DE" altLang="en-US" sz="1600" b="0" dirty="0" err="1" smtClean="0">
                <a:ea typeface="ＭＳ Ｐゴシック" pitchFamily="34" charset="-128"/>
              </a:rPr>
              <a:t>Curtail</a:t>
            </a:r>
            <a:r>
              <a:rPr lang="de-DE" altLang="en-US" sz="1600" b="0" dirty="0" smtClean="0">
                <a:ea typeface="ＭＳ Ｐゴシック" pitchFamily="34" charset="-128"/>
              </a:rPr>
              <a:t> </a:t>
            </a:r>
            <a:r>
              <a:rPr lang="de-DE" altLang="en-US" sz="1600" b="0" dirty="0" err="1" smtClean="0">
                <a:ea typeface="ＭＳ Ｐゴシック" pitchFamily="34" charset="-128"/>
              </a:rPr>
              <a:t>generation</a:t>
            </a:r>
            <a:endParaRPr lang="de-DE" altLang="en-US" sz="1600" b="0" dirty="0" smtClean="0">
              <a:ea typeface="ＭＳ Ｐゴシック" pitchFamily="34" charset="-128"/>
            </a:endParaRPr>
          </a:p>
          <a:p>
            <a:pPr marL="644525" indent="-285750">
              <a:buFont typeface="Arial" panose="020B0604020202020204" pitchFamily="34" charset="0"/>
              <a:buChar char="•"/>
            </a:pPr>
            <a:r>
              <a:rPr lang="de-DE" altLang="en-US" sz="1600" dirty="0" err="1" smtClean="0">
                <a:ea typeface="ＭＳ Ｐゴシック" pitchFamily="34" charset="-128"/>
              </a:rPr>
              <a:t>Or</a:t>
            </a:r>
            <a:r>
              <a:rPr lang="de-DE" altLang="en-US" sz="1600" dirty="0" smtClean="0">
                <a:ea typeface="ＭＳ Ｐゴシック" pitchFamily="34" charset="-128"/>
              </a:rPr>
              <a:t>: Activate </a:t>
            </a:r>
            <a:r>
              <a:rPr lang="de-DE" altLang="en-US" sz="1600" dirty="0" err="1" smtClean="0">
                <a:ea typeface="ＭＳ Ｐゴシック" pitchFamily="34" charset="-128"/>
              </a:rPr>
              <a:t>consumption</a:t>
            </a:r>
            <a:r>
              <a:rPr lang="de-DE" altLang="en-US" sz="1600" dirty="0" smtClean="0">
                <a:ea typeface="ＭＳ Ｐゴシック" pitchFamily="34" charset="-128"/>
              </a:rPr>
              <a:t> </a:t>
            </a:r>
            <a:br>
              <a:rPr lang="de-DE" altLang="en-US" sz="1600" dirty="0" smtClean="0">
                <a:ea typeface="ＭＳ Ｐゴシック" pitchFamily="34" charset="-128"/>
              </a:rPr>
            </a:br>
            <a:r>
              <a:rPr lang="de-DE" altLang="en-US" sz="1600" b="0" dirty="0" smtClean="0">
                <a:ea typeface="ＭＳ Ｐゴシック" pitchFamily="34" charset="-128"/>
              </a:rPr>
              <a:t>(and save </a:t>
            </a:r>
            <a:r>
              <a:rPr lang="de-DE" altLang="en-US" sz="1600" b="0" dirty="0" err="1" smtClean="0">
                <a:ea typeface="ＭＳ Ｐゴシック" pitchFamily="34" charset="-128"/>
              </a:rPr>
              <a:t>money</a:t>
            </a:r>
            <a:r>
              <a:rPr lang="de-DE" altLang="en-US" sz="1600" b="0" dirty="0" smtClean="0">
                <a:ea typeface="ＭＳ Ｐゴシック" pitchFamily="34" charset="-128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69587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429000"/>
            <a:ext cx="4248150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indent="0" eaLnBrk="1" hangingPunct="1"/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24579" name="Picture 5" descr="picture ins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"/>
          <a:stretch>
            <a:fillRect/>
          </a:stretch>
        </p:blipFill>
        <p:spPr bwMode="auto">
          <a:xfrm>
            <a:off x="0" y="806450"/>
            <a:ext cx="9175750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0" name="Group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5760" cy="603"/>
            </a:xfrm>
            <a:prstGeom prst="rect">
              <a:avLst/>
            </a:prstGeom>
            <a:solidFill>
              <a:srgbClr val="0F5494"/>
            </a:solidFill>
            <a:ln>
              <a:solidFill>
                <a:srgbClr val="0F549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t">
                <a:lnSpc>
                  <a:spcPct val="70000"/>
                </a:lnSpc>
                <a:spcBef>
                  <a:spcPct val="20000"/>
                </a:spcBef>
                <a:buClr>
                  <a:srgbClr val="FFFFFF"/>
                </a:buClr>
                <a:defRPr/>
              </a:pPr>
              <a:endParaRPr lang="en-US" alt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24583" name="Picture 8" descr="LOGO CE_Vertical_EN_NEG_quadri_H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60"/>
            <a:stretch>
              <a:fillRect/>
            </a:stretch>
          </p:blipFill>
          <p:spPr bwMode="auto">
            <a:xfrm>
              <a:off x="2497" y="163"/>
              <a:ext cx="905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Line 9"/>
            <p:cNvSpPr>
              <a:spLocks noChangeShapeType="1"/>
            </p:cNvSpPr>
            <p:nvPr/>
          </p:nvSpPr>
          <p:spPr bwMode="auto">
            <a:xfrm>
              <a:off x="2679" y="781"/>
              <a:ext cx="398" cy="0"/>
            </a:xfrm>
            <a:prstGeom prst="line">
              <a:avLst/>
            </a:prstGeom>
            <a:noFill/>
            <a:ln w="38735">
              <a:solidFill>
                <a:srgbClr val="EE803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t">
                <a:lnSpc>
                  <a:spcPct val="70000"/>
                </a:lnSpc>
                <a:spcBef>
                  <a:spcPct val="20000"/>
                </a:spcBef>
                <a:buClr>
                  <a:srgbClr val="FFFFFF"/>
                </a:buClr>
              </a:pPr>
              <a:endParaRPr lang="en-GB" sz="2800">
                <a:ea typeface="ＭＳ Ｐゴシック" pitchFamily="34" charset="-128"/>
              </a:endParaRPr>
            </a:p>
          </p:txBody>
        </p:sp>
        <p:sp>
          <p:nvSpPr>
            <p:cNvPr id="24585" name="Rectangle 6"/>
            <p:cNvSpPr>
              <a:spLocks noChangeArrowheads="1"/>
            </p:cNvSpPr>
            <p:nvPr/>
          </p:nvSpPr>
          <p:spPr bwMode="auto">
            <a:xfrm>
              <a:off x="2689" y="4195"/>
              <a:ext cx="379" cy="125"/>
            </a:xfrm>
            <a:prstGeom prst="rect">
              <a:avLst/>
            </a:prstGeom>
            <a:solidFill>
              <a:srgbClr val="EE8032"/>
            </a:solidFill>
            <a:ln w="9525" algn="ctr">
              <a:solidFill>
                <a:srgbClr val="EE8032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</p:spPr>
          <p:txBody>
            <a:bodyPr lIns="18000" tIns="118800" anchor="ctr"/>
            <a:lstStyle/>
            <a:p>
              <a:pPr defTabSz="457200" fontAlgn="t">
                <a:lnSpc>
                  <a:spcPct val="70000"/>
                </a:lnSpc>
                <a:spcBef>
                  <a:spcPct val="20000"/>
                </a:spcBef>
                <a:buClr>
                  <a:srgbClr val="FFFFFF"/>
                </a:buClr>
              </a:pPr>
              <a:r>
                <a:rPr lang="fr-BE" altLang="en-US" sz="800">
                  <a:solidFill>
                    <a:srgbClr val="FFFFFF"/>
                  </a:solidFill>
                  <a:ea typeface="ＭＳ Ｐゴシック" pitchFamily="34" charset="-128"/>
                </a:rPr>
                <a:t>Energy</a:t>
              </a:r>
            </a:p>
            <a:p>
              <a:pPr algn="ctr" defTabSz="457200" fontAlgn="t">
                <a:lnSpc>
                  <a:spcPct val="70000"/>
                </a:lnSpc>
                <a:spcBef>
                  <a:spcPct val="20000"/>
                </a:spcBef>
                <a:buClr>
                  <a:srgbClr val="FFFFFF"/>
                </a:buClr>
              </a:pPr>
              <a:endParaRPr lang="en-GB" altLang="en-US" sz="90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337934" name="Text Box 14"/>
          <p:cNvSpPr txBox="1">
            <a:spLocks noChangeArrowheads="1"/>
          </p:cNvSpPr>
          <p:nvPr/>
        </p:nvSpPr>
        <p:spPr bwMode="auto">
          <a:xfrm>
            <a:off x="-17241" y="1803320"/>
            <a:ext cx="9323388" cy="45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8775"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t">
              <a:lnSpc>
                <a:spcPct val="70000"/>
              </a:lnSpc>
              <a:spcBef>
                <a:spcPct val="50000"/>
              </a:spcBef>
              <a:buClr>
                <a:srgbClr val="FFFFFF"/>
              </a:buClr>
              <a:defRPr/>
            </a:pPr>
            <a:r>
              <a:rPr lang="en-US" altLang="en-US" sz="300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Thank you</a:t>
            </a:r>
            <a:endParaRPr lang="en-GB" altLang="en-US" sz="3000" i="0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56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512" y="548680"/>
            <a:ext cx="9144000" cy="3889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66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5000" dirty="0" smtClean="0">
                <a:sym typeface="Symbol" panose="05050102010706020507" pitchFamily="18" charset="2"/>
              </a:rPr>
              <a:t>Market Design Reform </a:t>
            </a:r>
          </a:p>
          <a:p>
            <a:pPr lvl="1" algn="ctr" eaLnBrk="1" hangingPunct="1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None/>
            </a:pPr>
            <a:r>
              <a:rPr lang="en-GB" altLang="en-US" sz="3200" b="0" i="1" dirty="0" smtClean="0">
                <a:sym typeface="Symbol" panose="05050102010706020507" pitchFamily="18" charset="2"/>
              </a:rPr>
              <a:t>Overview</a:t>
            </a:r>
            <a:r>
              <a:rPr lang="en-GB" altLang="en-US" sz="4800" dirty="0" smtClean="0">
                <a:sym typeface="Symbol" panose="05050102010706020507" pitchFamily="18" charset="2"/>
              </a:rPr>
              <a:t> </a:t>
            </a:r>
          </a:p>
          <a:p>
            <a:pPr lvl="1" algn="ctr" eaLnBrk="1" hangingPunct="1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None/>
            </a:pPr>
            <a:endParaRPr lang="en-GB" altLang="en-US" dirty="0" smtClean="0">
              <a:sym typeface="Symbol" panose="05050102010706020507" pitchFamily="18" charset="2"/>
            </a:endParaRPr>
          </a:p>
          <a:p>
            <a:pPr marL="355600" lvl="1" indent="-174625" eaLnBrk="1" hangingPunct="1">
              <a:lnSpc>
                <a:spcPct val="90000"/>
              </a:lnSpc>
            </a:pPr>
            <a:r>
              <a:rPr lang="en-GB" altLang="en-US" sz="4400" dirty="0" smtClean="0">
                <a:sym typeface="Symbol" panose="05050102010706020507" pitchFamily="18" charset="2"/>
              </a:rPr>
              <a:t>Wholesale </a:t>
            </a:r>
            <a:r>
              <a:rPr lang="en-GB" altLang="en-US" sz="4400" b="0" dirty="0" smtClean="0">
                <a:sym typeface="Symbol" panose="05050102010706020507" pitchFamily="18" charset="2"/>
              </a:rPr>
              <a:t>market </a:t>
            </a:r>
            <a:r>
              <a:rPr lang="en-GB" altLang="en-US" sz="4400" b="0" dirty="0" smtClean="0">
                <a:sym typeface="Symbol" panose="05050102010706020507" pitchFamily="18" charset="2"/>
              </a:rPr>
              <a:t>reforms</a:t>
            </a:r>
          </a:p>
          <a:p>
            <a:pPr marL="355600" lvl="1" indent="-174625" eaLnBrk="1" hangingPunct="1">
              <a:lnSpc>
                <a:spcPct val="90000"/>
              </a:lnSpc>
            </a:pPr>
            <a:endParaRPr lang="en-GB" altLang="en-US" sz="1400" b="0" dirty="0" smtClean="0">
              <a:sym typeface="Symbol" panose="05050102010706020507" pitchFamily="18" charset="2"/>
            </a:endParaRPr>
          </a:p>
          <a:p>
            <a:pPr marL="355600" lvl="1" indent="-174625" eaLnBrk="1" hangingPunct="1">
              <a:lnSpc>
                <a:spcPct val="90000"/>
              </a:lnSpc>
            </a:pPr>
            <a:r>
              <a:rPr lang="en-GB" altLang="en-US" sz="4400" dirty="0" smtClean="0">
                <a:sym typeface="Symbol" panose="05050102010706020507" pitchFamily="18" charset="2"/>
              </a:rPr>
              <a:t>Retail </a:t>
            </a:r>
            <a:r>
              <a:rPr lang="en-GB" altLang="en-US" sz="4400" b="0" dirty="0">
                <a:sym typeface="Symbol" panose="05050102010706020507" pitchFamily="18" charset="2"/>
              </a:rPr>
              <a:t>market reforms</a:t>
            </a: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44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4400" b="0" i="1" dirty="0" smtClean="0">
                <a:sym typeface="Symbol" panose="05050102010706020507" pitchFamily="18" charset="2"/>
              </a:rPr>
              <a:t>=&gt; Value for consumers</a:t>
            </a: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de-DE" altLang="en-US" sz="3600" i="1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5400" i="1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1100" b="0" dirty="0" smtClean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4484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457200" y="41433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dirty="0" smtClean="0"/>
              <a:t/>
            </a:r>
            <a:br>
              <a:rPr lang="es-ES_tradnl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325806"/>
            <a:ext cx="9036496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i="1" dirty="0" smtClean="0">
                <a:solidFill>
                  <a:schemeClr val="tx1"/>
                </a:solidFill>
              </a:rPr>
              <a:t>Interplay </a:t>
            </a:r>
            <a:br>
              <a:rPr lang="en-US" altLang="en-US" sz="2400" i="1" dirty="0" smtClean="0">
                <a:solidFill>
                  <a:schemeClr val="tx1"/>
                </a:solidFill>
              </a:rPr>
            </a:br>
            <a:r>
              <a:rPr lang="en-US" altLang="en-US" sz="2400" i="1" dirty="0" smtClean="0">
                <a:solidFill>
                  <a:schemeClr val="tx1"/>
                </a:solidFill>
              </a:rPr>
              <a:t>Third Package  &amp;  Implementing Legislation </a:t>
            </a:r>
            <a:br>
              <a:rPr lang="en-US" altLang="en-US" sz="2400" i="1" dirty="0" smtClean="0">
                <a:solidFill>
                  <a:schemeClr val="tx1"/>
                </a:solidFill>
              </a:rPr>
            </a:br>
            <a:r>
              <a:rPr lang="en-US" altLang="en-US" sz="2400" b="0" i="1" dirty="0" smtClean="0">
                <a:solidFill>
                  <a:schemeClr val="tx1"/>
                </a:solidFill>
              </a:rPr>
              <a:t>(Network Codes &amp; Guidelines)</a:t>
            </a:r>
          </a:p>
        </p:txBody>
      </p:sp>
      <p:sp>
        <p:nvSpPr>
          <p:cNvPr id="9220" name="TextBox 8"/>
          <p:cNvSpPr txBox="1">
            <a:spLocks noChangeArrowheads="1"/>
          </p:cNvSpPr>
          <p:nvPr/>
        </p:nvSpPr>
        <p:spPr bwMode="auto">
          <a:xfrm>
            <a:off x="146513" y="6062512"/>
            <a:ext cx="388858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GB" altLang="en-US" sz="1600" i="1" dirty="0" smtClean="0"/>
              <a:t>Main legal principles &amp; rules</a:t>
            </a:r>
          </a:p>
          <a:p>
            <a:pPr algn="ctr" eaLnBrk="1" hangingPunct="1"/>
            <a:r>
              <a:rPr lang="en-GB" altLang="en-US" sz="1600" i="1" dirty="0" smtClean="0"/>
              <a:t>(including on balancing)</a:t>
            </a:r>
          </a:p>
          <a:p>
            <a:pPr eaLnBrk="1" hangingPunct="1"/>
            <a:endParaRPr lang="en-GB" altLang="en-US" sz="1000" b="0" dirty="0"/>
          </a:p>
          <a:p>
            <a:pPr eaLnBrk="1" hangingPunct="1"/>
            <a:endParaRPr lang="en-GB" altLang="en-US" sz="1000" b="0" dirty="0" smtClean="0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5" y="3218896"/>
            <a:ext cx="2117402" cy="201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 rot="19828313">
            <a:off x="1596061" y="3284760"/>
            <a:ext cx="13747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2000" dirty="0" smtClean="0">
                <a:solidFill>
                  <a:srgbClr val="FF0000"/>
                </a:solidFill>
                <a:latin typeface="Britannic Bold" pitchFamily="34" charset="0"/>
              </a:rPr>
              <a:t>3rd </a:t>
            </a:r>
          </a:p>
          <a:p>
            <a:pPr eaLnBrk="1" hangingPunct="1">
              <a:defRPr/>
            </a:pPr>
            <a:r>
              <a:rPr lang="de-DE" altLang="en-US" sz="2000" spc="-150" dirty="0" err="1" smtClean="0">
                <a:solidFill>
                  <a:srgbClr val="FF0000"/>
                </a:solidFill>
                <a:latin typeface="Britannic Bold" pitchFamily="34" charset="0"/>
              </a:rPr>
              <a:t>Energy</a:t>
            </a:r>
            <a:r>
              <a:rPr lang="de-DE" altLang="en-US" sz="2000" spc="-150" dirty="0" smtClean="0">
                <a:solidFill>
                  <a:srgbClr val="FF0000"/>
                </a:solidFill>
                <a:latin typeface="Britannic Bold" pitchFamily="34" charset="0"/>
              </a:rPr>
              <a:t> </a:t>
            </a:r>
          </a:p>
          <a:p>
            <a:pPr eaLnBrk="1" hangingPunct="1">
              <a:defRPr/>
            </a:pPr>
            <a:r>
              <a:rPr lang="de-DE" altLang="en-US" sz="2000" spc="-150" dirty="0" smtClean="0">
                <a:solidFill>
                  <a:srgbClr val="FF0000"/>
                </a:solidFill>
                <a:latin typeface="Britannic Bold" pitchFamily="34" charset="0"/>
              </a:rPr>
              <a:t>Package</a:t>
            </a:r>
            <a:endParaRPr lang="en-GB" altLang="en-US" sz="2000" spc="-150" dirty="0" smtClean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2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68" y="3423958"/>
            <a:ext cx="1224136" cy="11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8"/>
          <p:cNvSpPr txBox="1">
            <a:spLocks noChangeArrowheads="1"/>
          </p:cNvSpPr>
          <p:nvPr/>
        </p:nvSpPr>
        <p:spPr bwMode="auto">
          <a:xfrm rot="19828313">
            <a:off x="5157084" y="3804302"/>
            <a:ext cx="79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dirty="0" smtClean="0">
                <a:solidFill>
                  <a:srgbClr val="FF0000"/>
                </a:solidFill>
                <a:latin typeface="Britannic Bold" pitchFamily="34" charset="0"/>
              </a:rPr>
              <a:t>CACM</a:t>
            </a:r>
            <a:endParaRPr lang="en-GB" altLang="en-US" sz="2000" spc="-150" dirty="0" smtClean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2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012" y="4931085"/>
            <a:ext cx="1224136" cy="11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8"/>
          <p:cNvSpPr txBox="1">
            <a:spLocks noChangeArrowheads="1"/>
          </p:cNvSpPr>
          <p:nvPr/>
        </p:nvSpPr>
        <p:spPr bwMode="auto">
          <a:xfrm rot="19828313">
            <a:off x="5486128" y="5311429"/>
            <a:ext cx="79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dirty="0" err="1" smtClean="0">
                <a:solidFill>
                  <a:srgbClr val="FF0000"/>
                </a:solidFill>
                <a:latin typeface="Britannic Bold" pitchFamily="34" charset="0"/>
              </a:rPr>
              <a:t>RfG</a:t>
            </a:r>
            <a:endParaRPr lang="en-GB" altLang="en-US" sz="2000" spc="-150" dirty="0" smtClean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3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1224136" cy="11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8"/>
          <p:cNvSpPr txBox="1">
            <a:spLocks noChangeArrowheads="1"/>
          </p:cNvSpPr>
          <p:nvPr/>
        </p:nvSpPr>
        <p:spPr bwMode="auto">
          <a:xfrm rot="19828313">
            <a:off x="6345260" y="2873240"/>
            <a:ext cx="79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dirty="0">
                <a:solidFill>
                  <a:srgbClr val="FF0000"/>
                </a:solidFill>
                <a:latin typeface="Britannic Bold" pitchFamily="34" charset="0"/>
              </a:rPr>
              <a:t> </a:t>
            </a:r>
            <a:r>
              <a:rPr lang="de-DE" altLang="en-US" sz="1400" dirty="0" smtClean="0">
                <a:solidFill>
                  <a:srgbClr val="FF0000"/>
                </a:solidFill>
                <a:latin typeface="Britannic Bold" pitchFamily="34" charset="0"/>
              </a:rPr>
              <a:t> SO</a:t>
            </a:r>
            <a:endParaRPr lang="en-GB" altLang="en-US" sz="2000" spc="-150" dirty="0" smtClean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3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66989"/>
            <a:ext cx="1224136" cy="11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8"/>
          <p:cNvSpPr txBox="1">
            <a:spLocks noChangeArrowheads="1"/>
          </p:cNvSpPr>
          <p:nvPr/>
        </p:nvSpPr>
        <p:spPr bwMode="auto">
          <a:xfrm rot="19828313">
            <a:off x="6550371" y="4421267"/>
            <a:ext cx="79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dirty="0" smtClean="0">
                <a:solidFill>
                  <a:srgbClr val="FF0000"/>
                </a:solidFill>
                <a:latin typeface="Britannic Bold" pitchFamily="34" charset="0"/>
              </a:rPr>
              <a:t>FCA</a:t>
            </a:r>
            <a:endParaRPr lang="en-GB" altLang="en-US" sz="2000" spc="-150" dirty="0" smtClean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3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04023"/>
            <a:ext cx="1224136" cy="11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8"/>
          <p:cNvSpPr txBox="1">
            <a:spLocks noChangeArrowheads="1"/>
          </p:cNvSpPr>
          <p:nvPr/>
        </p:nvSpPr>
        <p:spPr bwMode="auto">
          <a:xfrm rot="19828313">
            <a:off x="7840655" y="3675400"/>
            <a:ext cx="79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dirty="0" smtClean="0">
                <a:solidFill>
                  <a:srgbClr val="FF0000"/>
                </a:solidFill>
                <a:latin typeface="Britannic Bold" pitchFamily="34" charset="0"/>
              </a:rPr>
              <a:t>BAL </a:t>
            </a:r>
            <a:endParaRPr lang="en-GB" altLang="en-US" sz="2000" spc="-150" dirty="0" smtClean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3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72180"/>
            <a:ext cx="1224136" cy="11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8"/>
          <p:cNvSpPr txBox="1">
            <a:spLocks noChangeArrowheads="1"/>
          </p:cNvSpPr>
          <p:nvPr/>
        </p:nvSpPr>
        <p:spPr bwMode="auto">
          <a:xfrm rot="19828313">
            <a:off x="7857428" y="5152524"/>
            <a:ext cx="79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dirty="0" smtClean="0">
                <a:solidFill>
                  <a:srgbClr val="FF0000"/>
                </a:solidFill>
                <a:latin typeface="Britannic Bold" pitchFamily="34" charset="0"/>
              </a:rPr>
              <a:t>CACM</a:t>
            </a:r>
            <a:endParaRPr lang="en-GB" altLang="en-US" sz="2000" spc="-150" dirty="0" smtClean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5106804" y="6080324"/>
            <a:ext cx="38885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GB" altLang="en-US" sz="1600" i="1" dirty="0" smtClean="0"/>
              <a:t>Concretisation of rules,</a:t>
            </a:r>
            <a:br>
              <a:rPr lang="en-GB" altLang="en-US" sz="1600" i="1" dirty="0" smtClean="0"/>
            </a:br>
            <a:r>
              <a:rPr lang="en-GB" altLang="en-US" sz="1600" i="1" dirty="0" smtClean="0"/>
              <a:t>more technical details</a:t>
            </a:r>
            <a:endParaRPr lang="en-GB" altLang="en-US" sz="1000" b="0" dirty="0" smtClean="0"/>
          </a:p>
        </p:txBody>
      </p:sp>
    </p:spTree>
    <p:extLst>
      <p:ext uri="{BB962C8B-B14F-4D97-AF65-F5344CB8AC3E}">
        <p14:creationId xmlns:p14="http://schemas.microsoft.com/office/powerpoint/2010/main" val="249903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80528" y="1628800"/>
            <a:ext cx="9144000" cy="3889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66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5000" dirty="0" smtClean="0">
                <a:sym typeface="Symbol" panose="05050102010706020507" pitchFamily="18" charset="2"/>
              </a:rPr>
              <a:t>Background</a:t>
            </a:r>
            <a:endParaRPr lang="en-GB" altLang="en-US" sz="44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de-DE" altLang="en-US" sz="36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54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1100" b="0" dirty="0" smtClean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0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94260" y="2275951"/>
            <a:ext cx="1498601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BE" sz="2800" dirty="0">
                <a:solidFill>
                  <a:srgbClr val="FFC000"/>
                </a:solidFill>
                <a:latin typeface="Roboto Condensed Bold"/>
                <a:cs typeface="Arial" pitchFamily="34" charset="0"/>
              </a:rPr>
              <a:t>2020</a:t>
            </a:r>
            <a:endParaRPr lang="en-GB" sz="2800" dirty="0">
              <a:solidFill>
                <a:srgbClr val="FFC000"/>
              </a:solidFill>
              <a:latin typeface="Roboto Condensed Bold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94261" y="3967590"/>
            <a:ext cx="1498601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BE" sz="2800" dirty="0">
                <a:solidFill>
                  <a:srgbClr val="FFC000"/>
                </a:solidFill>
                <a:latin typeface="Roboto Condensed Bold"/>
                <a:cs typeface="Arial" pitchFamily="34" charset="0"/>
              </a:rPr>
              <a:t>2030</a:t>
            </a:r>
            <a:endParaRPr lang="en-GB" sz="2800" dirty="0">
              <a:solidFill>
                <a:srgbClr val="FFC000"/>
              </a:solidFill>
              <a:latin typeface="Roboto Condensed Bold"/>
              <a:cs typeface="Arial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79765" y="756331"/>
            <a:ext cx="8857109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F5494"/>
                </a:solidFill>
                <a:latin typeface="Roboto Condensed Bold"/>
                <a:cs typeface="Arial" pitchFamily="34" charset="0"/>
              </a:rPr>
              <a:t>EU POLICY FRAMEWORK 2030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29614" y="6265779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E7F178E-E378-47B6-AD8E-E3D4029824B0}" type="slidenum">
              <a:rPr lang="en-GB" sz="1200" b="0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GB" sz="1200" b="0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907704" y="5972306"/>
            <a:ext cx="5400600" cy="55303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b="0">
              <a:solidFill>
                <a:srgbClr val="0F549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07704" y="6033381"/>
            <a:ext cx="509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dirty="0" smtClean="0">
                <a:solidFill>
                  <a:srgbClr val="0F5494"/>
                </a:solidFill>
                <a:latin typeface="Roboto Condensed Bold"/>
              </a:rPr>
              <a:t>Our energy market needs to be re-designed to integrate a growing share of renewable energy sources at the lowest possible cost.</a:t>
            </a:r>
            <a:endParaRPr lang="en-GB" sz="1200" b="0" dirty="0">
              <a:solidFill>
                <a:srgbClr val="0F5494"/>
              </a:solidFill>
              <a:latin typeface="Roboto Condensed Bold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-76200" y="274638"/>
            <a:ext cx="8229600" cy="1143000"/>
          </a:xfrm>
          <a:prstGeom prst="rect">
            <a:avLst/>
          </a:prstGeom>
        </p:spPr>
        <p:txBody>
          <a:bodyPr/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714375" indent="-400050">
              <a:buFontTx/>
              <a:buAutoNum type="romanUcPeriod"/>
            </a:pPr>
            <a:r>
              <a:rPr lang="fr-BE" sz="1600" b="0" kern="0" dirty="0">
                <a:solidFill>
                  <a:srgbClr val="FFFFFF"/>
                </a:solidFill>
                <a:latin typeface="Roboto Condensed Bold"/>
              </a:rPr>
              <a:t>State of Play</a:t>
            </a:r>
          </a:p>
          <a:p>
            <a:pPr marL="714375"/>
            <a:r>
              <a:rPr lang="fr-BE" sz="1600" b="0" kern="0" dirty="0" smtClean="0">
                <a:solidFill>
                  <a:srgbClr val="FFFFFF"/>
                </a:solidFill>
                <a:latin typeface="Roboto Condensed Bold"/>
              </a:rPr>
              <a:t>Policy Framework</a:t>
            </a:r>
            <a:endParaRPr lang="en-GB" sz="1600" b="0" kern="0" dirty="0">
              <a:solidFill>
                <a:srgbClr val="FFFFFF"/>
              </a:solidFill>
              <a:latin typeface="Roboto Condensed Bold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01885" y="1869990"/>
            <a:ext cx="1399897" cy="1335140"/>
            <a:chOff x="350350" y="1149499"/>
            <a:chExt cx="1691640" cy="1691640"/>
          </a:xfrm>
        </p:grpSpPr>
        <p:sp>
          <p:nvSpPr>
            <p:cNvPr id="33" name="Teardrop 32"/>
            <p:cNvSpPr/>
            <p:nvPr/>
          </p:nvSpPr>
          <p:spPr>
            <a:xfrm rot="2700000">
              <a:off x="350350" y="1149499"/>
              <a:ext cx="1691640" cy="1691640"/>
            </a:xfrm>
            <a:prstGeom prst="teardrop">
              <a:avLst/>
            </a:prstGeom>
            <a:solidFill>
              <a:srgbClr val="27AAE0">
                <a:lumMod val="60000"/>
                <a:lumOff val="40000"/>
              </a:srgbClr>
            </a:solidFill>
            <a:ln w="5715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dirty="0">
                <a:solidFill>
                  <a:prstClr val="white"/>
                </a:solidFill>
                <a:latin typeface="Roboto Condensed Bold"/>
              </a:endParaRPr>
            </a:p>
          </p:txBody>
        </p:sp>
        <p:sp>
          <p:nvSpPr>
            <p:cNvPr id="34" name="Oval 33"/>
            <p:cNvSpPr/>
            <p:nvPr/>
          </p:nvSpPr>
          <p:spPr bwMode="ltGray">
            <a:xfrm>
              <a:off x="367114" y="1166263"/>
              <a:ext cx="1658112" cy="1658112"/>
            </a:xfrm>
            <a:prstGeom prst="ellipse">
              <a:avLst/>
            </a:prstGeom>
            <a:solidFill>
              <a:srgbClr val="27AAE0"/>
            </a:solidFill>
            <a:ln w="38100" cap="flat" cmpd="sng" algn="ctr">
              <a:solidFill>
                <a:srgbClr val="62C8EC"/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-20% 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GHG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EMISSIONS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940412" y="1869990"/>
            <a:ext cx="1399897" cy="1335140"/>
            <a:chOff x="2461117" y="1149499"/>
            <a:chExt cx="1691640" cy="1691640"/>
          </a:xfrm>
        </p:grpSpPr>
        <p:sp>
          <p:nvSpPr>
            <p:cNvPr id="36" name="Teardrop 35"/>
            <p:cNvSpPr/>
            <p:nvPr/>
          </p:nvSpPr>
          <p:spPr>
            <a:xfrm rot="2700000">
              <a:off x="2461117" y="1149499"/>
              <a:ext cx="1691640" cy="1691640"/>
            </a:xfrm>
            <a:prstGeom prst="teardrop">
              <a:avLst/>
            </a:prstGeom>
            <a:solidFill>
              <a:srgbClr val="27AAE0">
                <a:lumMod val="60000"/>
                <a:lumOff val="40000"/>
              </a:srgbClr>
            </a:solidFill>
            <a:ln w="5715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dirty="0">
                <a:solidFill>
                  <a:prstClr val="white"/>
                </a:solidFill>
                <a:latin typeface="Roboto Condensed Bold"/>
              </a:endParaRPr>
            </a:p>
          </p:txBody>
        </p:sp>
        <p:sp>
          <p:nvSpPr>
            <p:cNvPr id="37" name="Oval 36"/>
            <p:cNvSpPr/>
            <p:nvPr/>
          </p:nvSpPr>
          <p:spPr bwMode="ltGray">
            <a:xfrm>
              <a:off x="2477881" y="1166264"/>
              <a:ext cx="1658112" cy="1658112"/>
            </a:xfrm>
            <a:prstGeom prst="ellipse">
              <a:avLst/>
            </a:prstGeom>
            <a:solidFill>
              <a:srgbClr val="27AAE0"/>
            </a:solidFill>
            <a:ln w="3810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20% 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RENEWABLE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ENERGY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40903" y="1856759"/>
            <a:ext cx="1399897" cy="1335140"/>
            <a:chOff x="4568830" y="1149499"/>
            <a:chExt cx="1691640" cy="1691640"/>
          </a:xfrm>
        </p:grpSpPr>
        <p:sp>
          <p:nvSpPr>
            <p:cNvPr id="39" name="Teardrop 38"/>
            <p:cNvSpPr/>
            <p:nvPr/>
          </p:nvSpPr>
          <p:spPr>
            <a:xfrm rot="2700000">
              <a:off x="4568830" y="1149499"/>
              <a:ext cx="1691640" cy="1691640"/>
            </a:xfrm>
            <a:prstGeom prst="teardrop">
              <a:avLst/>
            </a:prstGeom>
            <a:solidFill>
              <a:srgbClr val="27AAE0">
                <a:lumMod val="60000"/>
                <a:lumOff val="40000"/>
              </a:srgbClr>
            </a:solidFill>
            <a:ln w="5715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dirty="0">
                <a:solidFill>
                  <a:prstClr val="white"/>
                </a:solidFill>
                <a:latin typeface="Roboto Condensed Bold"/>
              </a:endParaRPr>
            </a:p>
          </p:txBody>
        </p:sp>
        <p:sp>
          <p:nvSpPr>
            <p:cNvPr id="40" name="Oval 39"/>
            <p:cNvSpPr/>
            <p:nvPr/>
          </p:nvSpPr>
          <p:spPr bwMode="ltGray">
            <a:xfrm>
              <a:off x="4585594" y="1166263"/>
              <a:ext cx="1658112" cy="1658112"/>
            </a:xfrm>
            <a:prstGeom prst="ellipse">
              <a:avLst/>
            </a:prstGeom>
            <a:solidFill>
              <a:srgbClr val="27AAE0"/>
            </a:solidFill>
            <a:ln w="3810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20%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ENERGY 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EFFICIENCY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33333" y="1772816"/>
            <a:ext cx="1399897" cy="1335140"/>
            <a:chOff x="6685355" y="1149499"/>
            <a:chExt cx="1691640" cy="1691640"/>
          </a:xfrm>
        </p:grpSpPr>
        <p:sp>
          <p:nvSpPr>
            <p:cNvPr id="42" name="Teardrop 41"/>
            <p:cNvSpPr/>
            <p:nvPr/>
          </p:nvSpPr>
          <p:spPr>
            <a:xfrm rot="2700000">
              <a:off x="6685355" y="1149499"/>
              <a:ext cx="1691640" cy="1691640"/>
            </a:xfrm>
            <a:prstGeom prst="teardrop">
              <a:avLst/>
            </a:prstGeom>
            <a:solidFill>
              <a:srgbClr val="27AAE0">
                <a:lumMod val="60000"/>
                <a:lumOff val="40000"/>
              </a:srgbClr>
            </a:solidFill>
            <a:ln w="5715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dirty="0">
                <a:solidFill>
                  <a:prstClr val="white"/>
                </a:solidFill>
                <a:latin typeface="Roboto Condensed Bold"/>
              </a:endParaRPr>
            </a:p>
          </p:txBody>
        </p:sp>
        <p:sp>
          <p:nvSpPr>
            <p:cNvPr id="43" name="Oval 42"/>
            <p:cNvSpPr/>
            <p:nvPr/>
          </p:nvSpPr>
          <p:spPr bwMode="ltGray">
            <a:xfrm>
              <a:off x="6702119" y="1166263"/>
              <a:ext cx="1658112" cy="1658112"/>
            </a:xfrm>
            <a:prstGeom prst="ellipse">
              <a:avLst/>
            </a:prstGeom>
            <a:solidFill>
              <a:srgbClr val="27AAE0"/>
            </a:solidFill>
            <a:ln w="3810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10% 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INTER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CONNECTION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03547" y="3504543"/>
            <a:ext cx="1399897" cy="1335140"/>
            <a:chOff x="350350" y="1149499"/>
            <a:chExt cx="1691640" cy="1691640"/>
          </a:xfrm>
        </p:grpSpPr>
        <p:sp>
          <p:nvSpPr>
            <p:cNvPr id="45" name="Teardrop 44"/>
            <p:cNvSpPr/>
            <p:nvPr/>
          </p:nvSpPr>
          <p:spPr>
            <a:xfrm rot="2700000">
              <a:off x="350350" y="1149499"/>
              <a:ext cx="1691640" cy="1691640"/>
            </a:xfrm>
            <a:prstGeom prst="teardrop">
              <a:avLst/>
            </a:prstGeom>
            <a:solidFill>
              <a:srgbClr val="27AAE0">
                <a:lumMod val="60000"/>
                <a:lumOff val="40000"/>
              </a:srgbClr>
            </a:solidFill>
            <a:ln w="5715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dirty="0">
                <a:solidFill>
                  <a:prstClr val="white"/>
                </a:solidFill>
                <a:latin typeface="Roboto Condensed Bold"/>
              </a:endParaRPr>
            </a:p>
          </p:txBody>
        </p:sp>
        <p:sp>
          <p:nvSpPr>
            <p:cNvPr id="46" name="Oval 45"/>
            <p:cNvSpPr/>
            <p:nvPr/>
          </p:nvSpPr>
          <p:spPr bwMode="ltGray">
            <a:xfrm>
              <a:off x="367114" y="1166263"/>
              <a:ext cx="1658112" cy="1658112"/>
            </a:xfrm>
            <a:prstGeom prst="ellipse">
              <a:avLst/>
            </a:prstGeom>
            <a:solidFill>
              <a:srgbClr val="27AAE0"/>
            </a:solidFill>
            <a:ln w="38100" cap="flat" cmpd="sng" algn="ctr">
              <a:solidFill>
                <a:srgbClr val="62C8EC"/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-40%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GHG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EMISSIONS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940412" y="3561630"/>
            <a:ext cx="1399897" cy="1335140"/>
            <a:chOff x="4568830" y="1149499"/>
            <a:chExt cx="1691640" cy="1691640"/>
          </a:xfrm>
        </p:grpSpPr>
        <p:sp>
          <p:nvSpPr>
            <p:cNvPr id="48" name="Teardrop 47"/>
            <p:cNvSpPr/>
            <p:nvPr/>
          </p:nvSpPr>
          <p:spPr>
            <a:xfrm rot="2700000">
              <a:off x="4568830" y="1149499"/>
              <a:ext cx="1691640" cy="1691640"/>
            </a:xfrm>
            <a:prstGeom prst="teardrop">
              <a:avLst/>
            </a:prstGeom>
            <a:solidFill>
              <a:srgbClr val="27AAE0">
                <a:lumMod val="60000"/>
                <a:lumOff val="40000"/>
              </a:srgbClr>
            </a:solidFill>
            <a:ln w="5715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dirty="0">
                <a:solidFill>
                  <a:prstClr val="white"/>
                </a:solidFill>
                <a:latin typeface="Roboto Condensed Bold"/>
              </a:endParaRPr>
            </a:p>
          </p:txBody>
        </p:sp>
        <p:sp>
          <p:nvSpPr>
            <p:cNvPr id="49" name="Oval 48"/>
            <p:cNvSpPr/>
            <p:nvPr/>
          </p:nvSpPr>
          <p:spPr bwMode="ltGray">
            <a:xfrm>
              <a:off x="4585594" y="1166263"/>
              <a:ext cx="1658112" cy="1658112"/>
            </a:xfrm>
            <a:prstGeom prst="ellipse">
              <a:avLst/>
            </a:prstGeom>
            <a:solidFill>
              <a:srgbClr val="27AAE0"/>
            </a:solidFill>
            <a:ln w="3810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27%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RENEWABLE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ENERGY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754776" y="3491312"/>
            <a:ext cx="1399897" cy="1335140"/>
            <a:chOff x="4568830" y="1149499"/>
            <a:chExt cx="1691640" cy="1691640"/>
          </a:xfrm>
        </p:grpSpPr>
        <p:sp>
          <p:nvSpPr>
            <p:cNvPr id="51" name="Teardrop 50"/>
            <p:cNvSpPr/>
            <p:nvPr/>
          </p:nvSpPr>
          <p:spPr>
            <a:xfrm rot="2700000">
              <a:off x="4568830" y="1149499"/>
              <a:ext cx="1691640" cy="1691640"/>
            </a:xfrm>
            <a:prstGeom prst="teardrop">
              <a:avLst/>
            </a:prstGeom>
            <a:solidFill>
              <a:srgbClr val="27AAE0">
                <a:lumMod val="60000"/>
                <a:lumOff val="40000"/>
              </a:srgbClr>
            </a:solidFill>
            <a:ln w="5715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dirty="0">
                <a:solidFill>
                  <a:prstClr val="white"/>
                </a:solidFill>
                <a:latin typeface="Roboto Condensed Bold"/>
              </a:endParaRPr>
            </a:p>
          </p:txBody>
        </p:sp>
        <p:sp>
          <p:nvSpPr>
            <p:cNvPr id="52" name="Oval 51"/>
            <p:cNvSpPr/>
            <p:nvPr/>
          </p:nvSpPr>
          <p:spPr bwMode="ltGray">
            <a:xfrm>
              <a:off x="4585594" y="1166263"/>
              <a:ext cx="1658112" cy="1658112"/>
            </a:xfrm>
            <a:prstGeom prst="ellipse">
              <a:avLst/>
            </a:prstGeom>
            <a:solidFill>
              <a:srgbClr val="27AAE0"/>
            </a:solidFill>
            <a:ln w="3810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 smtClean="0">
                  <a:solidFill>
                    <a:prstClr val="white"/>
                  </a:solidFill>
                  <a:latin typeface="Roboto Condensed Bold"/>
                </a:rPr>
                <a:t>30%</a:t>
              </a:r>
              <a:endParaRPr lang="en-US" sz="1400" b="0" kern="0" dirty="0">
                <a:solidFill>
                  <a:prstClr val="white"/>
                </a:solidFill>
                <a:latin typeface="Roboto Condensed Bold"/>
              </a:endParaRP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ENERGY 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EFFICIENCY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557177" y="3449138"/>
            <a:ext cx="1399897" cy="1335140"/>
            <a:chOff x="4568830" y="1149499"/>
            <a:chExt cx="1691640" cy="1691640"/>
          </a:xfrm>
        </p:grpSpPr>
        <p:sp>
          <p:nvSpPr>
            <p:cNvPr id="54" name="Teardrop 53"/>
            <p:cNvSpPr/>
            <p:nvPr/>
          </p:nvSpPr>
          <p:spPr>
            <a:xfrm rot="2700000">
              <a:off x="4568830" y="1149499"/>
              <a:ext cx="1691640" cy="1691640"/>
            </a:xfrm>
            <a:prstGeom prst="teardrop">
              <a:avLst/>
            </a:prstGeom>
            <a:solidFill>
              <a:srgbClr val="27AAE0">
                <a:lumMod val="60000"/>
                <a:lumOff val="40000"/>
              </a:srgbClr>
            </a:solidFill>
            <a:ln w="5715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dirty="0">
                <a:solidFill>
                  <a:prstClr val="white"/>
                </a:solidFill>
                <a:latin typeface="Roboto Condensed Bold"/>
              </a:endParaRPr>
            </a:p>
          </p:txBody>
        </p:sp>
        <p:sp>
          <p:nvSpPr>
            <p:cNvPr id="55" name="Oval 54"/>
            <p:cNvSpPr/>
            <p:nvPr/>
          </p:nvSpPr>
          <p:spPr bwMode="ltGray">
            <a:xfrm>
              <a:off x="4585594" y="1166263"/>
              <a:ext cx="1658112" cy="1658112"/>
            </a:xfrm>
            <a:prstGeom prst="ellipse">
              <a:avLst/>
            </a:prstGeom>
            <a:solidFill>
              <a:srgbClr val="27AAE0"/>
            </a:solidFill>
            <a:ln w="38100" cap="flat" cmpd="sng" algn="ctr">
              <a:solidFill>
                <a:srgbClr val="27AAE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wrap="none" lIns="0" tIns="91440" rIns="0" bIns="0" rtlCol="0" anchor="ctr"/>
            <a:lstStyle/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15%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INTER</a:t>
              </a:r>
            </a:p>
            <a:p>
              <a:pPr algn="ctr" fontAlgn="auto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prstClr val="white"/>
                  </a:solidFill>
                  <a:latin typeface="Roboto Condensed Bold"/>
                </a:rPr>
                <a:t>CONNECTION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6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68760"/>
            <a:ext cx="5904656" cy="536121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02" y="3397141"/>
            <a:ext cx="3135654" cy="320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9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412776"/>
            <a:ext cx="8229600" cy="38893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66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5400" dirty="0" smtClean="0">
                <a:sym typeface="Symbol" panose="05050102010706020507" pitchFamily="18" charset="2"/>
              </a:rPr>
              <a:t>Intro: </a:t>
            </a: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5400" dirty="0" smtClean="0">
                <a:sym typeface="Symbol" panose="05050102010706020507" pitchFamily="18" charset="2"/>
              </a:rPr>
              <a:t>- </a:t>
            </a: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5400" dirty="0" err="1" smtClean="0">
                <a:sym typeface="Symbol" panose="05050102010706020507" pitchFamily="18" charset="2"/>
              </a:rPr>
              <a:t>Flexibilisation</a:t>
            </a:r>
            <a:endParaRPr lang="en-GB" altLang="en-US" sz="54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de-DE" altLang="en-US" sz="36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54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1100" b="0" dirty="0" smtClean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5874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-107951" y="1324863"/>
            <a:ext cx="91233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8775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en-US" sz="2400" dirty="0" smtClean="0">
                <a:solidFill>
                  <a:schemeClr val="bg2">
                    <a:lumMod val="75000"/>
                  </a:schemeClr>
                </a:solidFill>
                <a:latin typeface="Bernard MT Condensed" panose="02050806060905020404" pitchFamily="18" charset="0"/>
                <a:ea typeface="ＭＳ Ｐゴシック" pitchFamily="34" charset="-128"/>
              </a:rPr>
              <a:t>Old </a:t>
            </a:r>
            <a:r>
              <a:rPr lang="de-DE" altLang="en-US" sz="2400" dirty="0" err="1" smtClean="0">
                <a:solidFill>
                  <a:schemeClr val="bg2">
                    <a:lumMod val="75000"/>
                  </a:schemeClr>
                </a:solidFill>
                <a:latin typeface="Bernard MT Condensed" panose="02050806060905020404" pitchFamily="18" charset="0"/>
                <a:ea typeface="ＭＳ Ｐゴシック" pitchFamily="34" charset="-128"/>
              </a:rPr>
              <a:t>world</a:t>
            </a:r>
            <a:r>
              <a:rPr lang="de-DE" altLang="en-US" sz="2400" dirty="0" smtClean="0">
                <a:solidFill>
                  <a:schemeClr val="bg2">
                    <a:lumMod val="75000"/>
                  </a:schemeClr>
                </a:solidFill>
                <a:latin typeface="Bernard MT Condensed" panose="02050806060905020404" pitchFamily="18" charset="0"/>
                <a:ea typeface="ＭＳ Ｐゴシック" pitchFamily="34" charset="-128"/>
              </a:rPr>
              <a:t>…	</a:t>
            </a:r>
            <a:endParaRPr lang="de-DE" altLang="en-US" dirty="0" smtClean="0">
              <a:solidFill>
                <a:schemeClr val="bg2">
                  <a:lumMod val="75000"/>
                </a:schemeClr>
              </a:solidFill>
              <a:latin typeface="Bernard MT Condensed" panose="02050806060905020404" pitchFamily="18" charset="0"/>
              <a:ea typeface="ＭＳ Ｐゴシック" pitchFamily="34" charset="-128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516363" y="6634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de-DE" altLang="en-US" sz="2400" dirty="0">
                <a:solidFill>
                  <a:schemeClr val="bg1"/>
                </a:solidFill>
                <a:ea typeface="ＭＳ Ｐゴシック" pitchFamily="34" charset="-128"/>
              </a:rPr>
              <a:t>Intro: </a:t>
            </a:r>
            <a:endParaRPr lang="de-DE" altLang="en-US" sz="24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algn="r"/>
            <a:r>
              <a:rPr lang="de-DE" altLang="en-US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Flexibilisation</a:t>
            </a:r>
            <a:endParaRPr lang="de-DE" altLang="en-US" sz="12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86528"/>
            <a:ext cx="2520280" cy="1821167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07951" y="3717032"/>
            <a:ext cx="91233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8775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en-US" sz="2800" i="1" dirty="0" smtClean="0">
                <a:solidFill>
                  <a:srgbClr val="3166CF"/>
                </a:solidFill>
                <a:latin typeface="MV Boli" panose="02000500030200090000" pitchFamily="2" charset="0"/>
                <a:ea typeface="ＭＳ Ｐゴシック" pitchFamily="34" charset="-128"/>
              </a:rPr>
              <a:t>…</a:t>
            </a:r>
            <a:r>
              <a:rPr lang="de-DE" altLang="en-US" sz="2800" i="1" dirty="0" err="1" smtClean="0">
                <a:solidFill>
                  <a:srgbClr val="3166CF"/>
                </a:solidFill>
                <a:latin typeface="MV Boli" panose="02000500030200090000" pitchFamily="2" charset="0"/>
                <a:ea typeface="ＭＳ Ｐゴシック" pitchFamily="34" charset="-128"/>
              </a:rPr>
              <a:t>new</a:t>
            </a:r>
            <a:r>
              <a:rPr lang="de-DE" altLang="en-US" sz="2800" i="1" dirty="0" smtClean="0">
                <a:solidFill>
                  <a:srgbClr val="3166CF"/>
                </a:solidFill>
                <a:latin typeface="MV Boli" panose="02000500030200090000" pitchFamily="2" charset="0"/>
                <a:ea typeface="ＭＳ Ｐゴシック" pitchFamily="34" charset="-128"/>
              </a:rPr>
              <a:t> </a:t>
            </a:r>
            <a:r>
              <a:rPr lang="de-DE" altLang="en-US" sz="2800" i="1" dirty="0" err="1" smtClean="0">
                <a:solidFill>
                  <a:srgbClr val="3166CF"/>
                </a:solidFill>
                <a:latin typeface="MV Boli" panose="02000500030200090000" pitchFamily="2" charset="0"/>
                <a:ea typeface="ＭＳ Ｐゴシック" pitchFamily="34" charset="-128"/>
              </a:rPr>
              <a:t>world</a:t>
            </a:r>
            <a:endParaRPr lang="de-DE" altLang="en-US" sz="1400" i="1" dirty="0" smtClean="0">
              <a:solidFill>
                <a:srgbClr val="3166CF"/>
              </a:solidFill>
              <a:latin typeface="MV Boli" panose="02000500030200090000" pitchFamily="2" charset="0"/>
              <a:ea typeface="ＭＳ Ｐゴシック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134311"/>
            <a:ext cx="4752528" cy="245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2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-107951" y="1324863"/>
            <a:ext cx="91233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8775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en-US" sz="2400" b="0" dirty="0" smtClean="0">
                <a:solidFill>
                  <a:schemeClr val="bg2">
                    <a:lumMod val="75000"/>
                  </a:schemeClr>
                </a:solidFill>
                <a:latin typeface="Bernard MT Condensed" panose="02050806060905020404" pitchFamily="18" charset="0"/>
                <a:ea typeface="ＭＳ Ｐゴシック" pitchFamily="34" charset="-128"/>
              </a:rPr>
              <a:t>Old </a:t>
            </a:r>
            <a:r>
              <a:rPr lang="de-DE" altLang="en-US" sz="2400" b="0" dirty="0" err="1" smtClean="0">
                <a:solidFill>
                  <a:schemeClr val="bg2">
                    <a:lumMod val="75000"/>
                  </a:schemeClr>
                </a:solidFill>
                <a:latin typeface="Bernard MT Condensed" panose="02050806060905020404" pitchFamily="18" charset="0"/>
                <a:ea typeface="ＭＳ Ｐゴシック" pitchFamily="34" charset="-128"/>
              </a:rPr>
              <a:t>Electricity</a:t>
            </a:r>
            <a:r>
              <a:rPr lang="de-DE" altLang="en-US" sz="2400" b="0" dirty="0" smtClean="0">
                <a:solidFill>
                  <a:schemeClr val="bg2">
                    <a:lumMod val="75000"/>
                  </a:schemeClr>
                </a:solidFill>
                <a:latin typeface="Bernard MT Condensed" panose="02050806060905020404" pitchFamily="18" charset="0"/>
                <a:ea typeface="ＭＳ Ｐゴシック" pitchFamily="34" charset="-128"/>
              </a:rPr>
              <a:t> World</a:t>
            </a:r>
            <a:endParaRPr lang="de-DE" altLang="en-US" b="0" dirty="0" smtClean="0">
              <a:solidFill>
                <a:schemeClr val="bg2">
                  <a:lumMod val="75000"/>
                </a:schemeClr>
              </a:solidFill>
              <a:latin typeface="Bernard MT Condensed" panose="02050806060905020404" pitchFamily="18" charset="0"/>
              <a:ea typeface="ＭＳ Ｐゴシック" pitchFamily="34" charset="-128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37" y="1883174"/>
            <a:ext cx="8315325" cy="1393323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66341"/>
            <a:ext cx="9684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en-US" sz="2400" b="0" spc="-100" dirty="0" err="1" smtClean="0">
                <a:solidFill>
                  <a:schemeClr val="bg1"/>
                </a:solidFill>
                <a:ea typeface="ＭＳ Ｐゴシック" pitchFamily="34" charset="-128"/>
              </a:rPr>
              <a:t>Disruptive</a:t>
            </a:r>
            <a:r>
              <a:rPr lang="de-DE" altLang="en-US" sz="2400" b="0" spc="-1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de-DE" altLang="en-US" sz="2400" b="0" spc="-100" dirty="0" err="1" smtClean="0">
                <a:solidFill>
                  <a:schemeClr val="bg1"/>
                </a:solidFill>
                <a:ea typeface="ＭＳ Ｐゴシック" pitchFamily="34" charset="-128"/>
              </a:rPr>
              <a:t>change</a:t>
            </a:r>
            <a:r>
              <a:rPr lang="de-DE" altLang="en-US" sz="2400" b="0" spc="-100" dirty="0" smtClean="0">
                <a:solidFill>
                  <a:schemeClr val="bg1"/>
                </a:solidFill>
                <a:ea typeface="ＭＳ Ｐゴシック" pitchFamily="34" charset="-128"/>
              </a:rPr>
              <a:t>: 		</a:t>
            </a:r>
            <a:r>
              <a:rPr lang="de-DE" altLang="en-US" sz="2400" b="0" spc="-100" dirty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de-DE" altLang="en-US" sz="2400" b="0" spc="-100" dirty="0" smtClean="0">
                <a:solidFill>
                  <a:schemeClr val="bg1"/>
                </a:solidFill>
                <a:ea typeface="ＭＳ Ｐゴシック" pitchFamily="34" charset="-128"/>
              </a:rPr>
              <a:t>     	 </a:t>
            </a:r>
            <a:r>
              <a:rPr lang="de-DE" altLang="en-US" sz="2400" b="0" spc="-100" dirty="0" err="1" smtClean="0">
                <a:solidFill>
                  <a:schemeClr val="bg1"/>
                </a:solidFill>
                <a:ea typeface="ＭＳ Ｐゴシック" pitchFamily="34" charset="-128"/>
              </a:rPr>
              <a:t>From</a:t>
            </a:r>
            <a:r>
              <a:rPr lang="de-DE" altLang="en-US" sz="2400" b="0" spc="-1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de-DE" altLang="en-US" sz="2400" b="0" spc="-100" dirty="0" err="1" smtClean="0">
                <a:solidFill>
                  <a:schemeClr val="bg1"/>
                </a:solidFill>
                <a:ea typeface="ＭＳ Ｐゴシック" pitchFamily="34" charset="-128"/>
              </a:rPr>
              <a:t>central</a:t>
            </a:r>
            <a:r>
              <a:rPr lang="de-DE" altLang="en-US" sz="2400" b="0" spc="-100" dirty="0" smtClean="0">
                <a:solidFill>
                  <a:schemeClr val="bg1"/>
                </a:solidFill>
                <a:ea typeface="ＭＳ Ｐゴシック" pitchFamily="34" charset="-128"/>
              </a:rPr>
              <a:t> / </a:t>
            </a:r>
            <a:r>
              <a:rPr lang="de-DE" altLang="en-US" sz="2400" b="0" spc="-100" dirty="0" err="1" smtClean="0">
                <a:solidFill>
                  <a:schemeClr val="bg1"/>
                </a:solidFill>
                <a:ea typeface="ＭＳ Ｐゴシック" pitchFamily="34" charset="-128"/>
              </a:rPr>
              <a:t>baseload</a:t>
            </a:r>
            <a:r>
              <a:rPr lang="de-DE" altLang="en-US" sz="2400" b="0" spc="-100" dirty="0" smtClean="0">
                <a:solidFill>
                  <a:schemeClr val="bg1"/>
                </a:solidFill>
                <a:ea typeface="ＭＳ Ｐゴシック" pitchFamily="34" charset="-128"/>
              </a:rPr>
              <a:t> 							 </a:t>
            </a:r>
            <a:r>
              <a:rPr lang="de-DE" altLang="en-US" sz="2400" b="0" spc="-100" dirty="0" err="1" smtClean="0">
                <a:solidFill>
                  <a:schemeClr val="bg1"/>
                </a:solidFill>
                <a:ea typeface="ＭＳ Ｐゴシック" pitchFamily="34" charset="-128"/>
              </a:rPr>
              <a:t>t</a:t>
            </a:r>
            <a:r>
              <a:rPr lang="de-DE" altLang="en-US" sz="2400" b="0" dirty="0" err="1" smtClean="0">
                <a:solidFill>
                  <a:schemeClr val="bg1"/>
                </a:solidFill>
                <a:ea typeface="ＭＳ Ｐゴシック" pitchFamily="34" charset="-128"/>
              </a:rPr>
              <a:t>o</a:t>
            </a:r>
            <a:r>
              <a:rPr lang="de-DE" altLang="en-US" sz="2400" b="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de-DE" altLang="en-US" sz="2400" b="0" dirty="0" err="1" smtClean="0">
                <a:solidFill>
                  <a:schemeClr val="bg1"/>
                </a:solidFill>
                <a:ea typeface="ＭＳ Ｐゴシック" pitchFamily="34" charset="-128"/>
              </a:rPr>
              <a:t>decentral</a:t>
            </a:r>
            <a:r>
              <a:rPr lang="de-DE" altLang="en-US" sz="2400" b="0" dirty="0" smtClean="0">
                <a:solidFill>
                  <a:schemeClr val="bg1"/>
                </a:solidFill>
                <a:ea typeface="ＭＳ Ｐゴシック" pitchFamily="34" charset="-128"/>
              </a:rPr>
              <a:t> / volatile</a:t>
            </a:r>
            <a:endParaRPr lang="de-DE" altLang="en-US" sz="12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grpSp>
        <p:nvGrpSpPr>
          <p:cNvPr id="9" name="Gruppieren 20"/>
          <p:cNvGrpSpPr/>
          <p:nvPr/>
        </p:nvGrpSpPr>
        <p:grpSpPr>
          <a:xfrm>
            <a:off x="971600" y="3741255"/>
            <a:ext cx="7488832" cy="2756307"/>
            <a:chOff x="381581" y="1698307"/>
            <a:chExt cx="5307925" cy="4258828"/>
          </a:xfrm>
        </p:grpSpPr>
        <p:sp>
          <p:nvSpPr>
            <p:cNvPr id="10" name="Rectangle 9"/>
            <p:cNvSpPr/>
            <p:nvPr/>
          </p:nvSpPr>
          <p:spPr bwMode="gray">
            <a:xfrm>
              <a:off x="381581" y="1698307"/>
              <a:ext cx="5307925" cy="42588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t"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1" name="Picture 10" descr="C:\Users\thomash\Desktop\Schnettler\final\RES3120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81524" y="1706328"/>
              <a:ext cx="3862903" cy="4091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uppieren 17"/>
            <p:cNvGrpSpPr/>
            <p:nvPr/>
          </p:nvGrpSpPr>
          <p:grpSpPr>
            <a:xfrm>
              <a:off x="4706399" y="1940843"/>
              <a:ext cx="974909" cy="2644033"/>
              <a:chOff x="14728877" y="1755651"/>
              <a:chExt cx="713218" cy="2644033"/>
            </a:xfrm>
          </p:grpSpPr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28877" y="1889679"/>
                <a:ext cx="151550" cy="2364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feld 19"/>
              <p:cNvSpPr txBox="1"/>
              <p:nvPr/>
            </p:nvSpPr>
            <p:spPr>
              <a:xfrm>
                <a:off x="14868679" y="1755651"/>
                <a:ext cx="534964" cy="279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1pPr>
                <a:lvl2pPr marL="4572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2pPr>
                <a:lvl3pPr marL="9144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3pPr>
                <a:lvl4pPr marL="13716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4pPr>
                <a:lvl5pPr marL="18288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500MW</a:t>
                </a: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" name="Textfeld 20"/>
              <p:cNvSpPr txBox="1"/>
              <p:nvPr/>
            </p:nvSpPr>
            <p:spPr>
              <a:xfrm>
                <a:off x="14868679" y="2937789"/>
                <a:ext cx="407592" cy="279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1pPr>
                <a:lvl2pPr marL="4572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2pPr>
                <a:lvl3pPr marL="9144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3pPr>
                <a:lvl4pPr marL="13716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4pPr>
                <a:lvl5pPr marL="18288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0MW</a:t>
                </a: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7" name="Textfeld 22"/>
              <p:cNvSpPr txBox="1"/>
              <p:nvPr/>
            </p:nvSpPr>
            <p:spPr>
              <a:xfrm>
                <a:off x="14868679" y="4119927"/>
                <a:ext cx="573416" cy="279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1pPr>
                <a:lvl2pPr marL="4572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2pPr>
                <a:lvl3pPr marL="9144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3pPr>
                <a:lvl4pPr marL="13716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4pPr>
                <a:lvl5pPr marL="18288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-500MW</a:t>
                </a: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8" name="Textfeld 26"/>
              <p:cNvSpPr txBox="1"/>
              <p:nvPr/>
            </p:nvSpPr>
            <p:spPr>
              <a:xfrm>
                <a:off x="14868679" y="2346720"/>
                <a:ext cx="534964" cy="279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1pPr>
                <a:lvl2pPr marL="4572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2pPr>
                <a:lvl3pPr marL="9144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3pPr>
                <a:lvl4pPr marL="13716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4pPr>
                <a:lvl5pPr marL="18288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250MW</a:t>
                </a: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9" name="Textfeld 27"/>
              <p:cNvSpPr txBox="1"/>
              <p:nvPr/>
            </p:nvSpPr>
            <p:spPr>
              <a:xfrm>
                <a:off x="14868679" y="3528858"/>
                <a:ext cx="573416" cy="279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1pPr>
                <a:lvl2pPr marL="4572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2pPr>
                <a:lvl3pPr marL="9144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3pPr>
                <a:lvl4pPr marL="13716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4pPr>
                <a:lvl5pPr marL="1828800" algn="l" rtl="0" fontAlgn="base">
                  <a:spcBef>
                    <a:spcPct val="50000"/>
                  </a:spcBef>
                  <a:spcAft>
                    <a:spcPct val="0"/>
                  </a:spcAft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bg2"/>
                    </a:solidFill>
                    <a:latin typeface="Arial" pitchFamily="34" charset="0"/>
                    <a:ea typeface="ＭＳ Ｐゴシック" charset="-128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-250MW</a:t>
                </a: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07953" y="3377400"/>
            <a:ext cx="91233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8775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en-US" sz="2800" i="1" spc="210" dirty="0" smtClean="0">
                <a:solidFill>
                  <a:srgbClr val="3166CF"/>
                </a:solidFill>
                <a:latin typeface="Bauhaus 93" panose="04030905020B02020C02" pitchFamily="82" charset="0"/>
                <a:ea typeface="ＭＳ Ｐゴシック" pitchFamily="34" charset="-128"/>
              </a:rPr>
              <a:t>New  </a:t>
            </a:r>
            <a:r>
              <a:rPr lang="de-DE" altLang="en-US" sz="2800" i="1" spc="210" dirty="0" err="1" smtClean="0">
                <a:solidFill>
                  <a:srgbClr val="3166CF"/>
                </a:solidFill>
                <a:latin typeface="Bauhaus 93" panose="04030905020B02020C02" pitchFamily="82" charset="0"/>
                <a:ea typeface="ＭＳ Ｐゴシック" pitchFamily="34" charset="-128"/>
              </a:rPr>
              <a:t>Electricity</a:t>
            </a:r>
            <a:r>
              <a:rPr lang="de-DE" altLang="en-US" sz="2800" i="1" spc="210" dirty="0" smtClean="0">
                <a:solidFill>
                  <a:srgbClr val="3166CF"/>
                </a:solidFill>
                <a:latin typeface="Bauhaus 93" panose="04030905020B02020C02" pitchFamily="82" charset="0"/>
                <a:ea typeface="ＭＳ Ｐゴシック" pitchFamily="34" charset="-128"/>
              </a:rPr>
              <a:t> World</a:t>
            </a:r>
            <a:endParaRPr lang="de-DE" altLang="en-US" sz="1400" i="1" spc="210" dirty="0" smtClean="0">
              <a:solidFill>
                <a:srgbClr val="3166CF"/>
              </a:solidFill>
              <a:latin typeface="Bauhaus 93" panose="04030905020B02020C02" pitchFamily="82" charset="0"/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7" y="1890469"/>
            <a:ext cx="2333291" cy="13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7" y="4371293"/>
            <a:ext cx="2333291" cy="143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98224"/>
            <a:ext cx="2560637" cy="262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68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12776"/>
            <a:ext cx="9144000" cy="3889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66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5000" dirty="0" smtClean="0">
                <a:sym typeface="Symbol" panose="05050102010706020507" pitchFamily="18" charset="2"/>
              </a:rPr>
              <a:t>Market Design Reform </a:t>
            </a: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5000" dirty="0" smtClean="0">
                <a:sym typeface="Symbol" panose="05050102010706020507" pitchFamily="18" charset="2"/>
              </a:rPr>
              <a:t>- </a:t>
            </a: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GB" altLang="en-US" sz="5000" dirty="0" smtClean="0">
                <a:sym typeface="Symbol" panose="05050102010706020507" pitchFamily="18" charset="2"/>
              </a:rPr>
              <a:t>Wholesale market measures</a:t>
            </a: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de-DE" altLang="en-US" sz="36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5400" dirty="0" smtClean="0">
              <a:sym typeface="Symbol" panose="05050102010706020507" pitchFamily="18" charset="2"/>
            </a:endParaRPr>
          </a:p>
          <a:p>
            <a:pPr lvl="1"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GB" altLang="en-US" sz="1100" b="0" dirty="0" smtClean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2825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_Master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525E65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rgbClr val="525E65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525E65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rgbClr val="525E65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Blank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3A9DD"/>
      </a:accent1>
      <a:accent2>
        <a:srgbClr val="8DC640"/>
      </a:accent2>
      <a:accent3>
        <a:srgbClr val="9CCDEB"/>
      </a:accent3>
      <a:accent4>
        <a:srgbClr val="000000"/>
      </a:accent4>
      <a:accent5>
        <a:srgbClr val="FFFFFF"/>
      </a:accent5>
      <a:accent6>
        <a:srgbClr val="808080"/>
      </a:accent6>
      <a:hlink>
        <a:srgbClr val="03A9DD"/>
      </a:hlink>
      <a:folHlink>
        <a:srgbClr val="8DC64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3A9DD"/>
      </a:accent1>
      <a:accent2>
        <a:srgbClr val="8DC640"/>
      </a:accent2>
      <a:accent3>
        <a:srgbClr val="9CCDEB"/>
      </a:accent3>
      <a:accent4>
        <a:srgbClr val="000000"/>
      </a:accent4>
      <a:accent5>
        <a:srgbClr val="FFFFFF"/>
      </a:accent5>
      <a:accent6>
        <a:srgbClr val="808080"/>
      </a:accent6>
      <a:hlink>
        <a:srgbClr val="03A9DD"/>
      </a:hlink>
      <a:folHlink>
        <a:srgbClr val="8DC64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ank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3A9DD"/>
      </a:accent1>
      <a:accent2>
        <a:srgbClr val="8DC640"/>
      </a:accent2>
      <a:accent3>
        <a:srgbClr val="9CCDEB"/>
      </a:accent3>
      <a:accent4>
        <a:srgbClr val="000000"/>
      </a:accent4>
      <a:accent5>
        <a:srgbClr val="FFFFFF"/>
      </a:accent5>
      <a:accent6>
        <a:srgbClr val="808080"/>
      </a:accent6>
      <a:hlink>
        <a:srgbClr val="03A9DD"/>
      </a:hlink>
      <a:folHlink>
        <a:srgbClr val="8DC64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_Slide_Master">
  <a:themeElements>
    <a:clrScheme name="1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Slide_Master">
  <a:themeElements>
    <a:clrScheme name="1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Slide_Master">
  <a:themeElements>
    <a:clrScheme name="1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Slide_Master">
  <a:themeElements>
    <a:clrScheme name="1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Slide_Master">
  <a:themeElements>
    <a:clrScheme name="1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Slide_Master">
  <a:themeElements>
    <a:clrScheme name="1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5_Slide_Master">
  <a:themeElements>
    <a:clrScheme name="1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Slide_Master">
  <a:themeElements>
    <a:clrScheme name="1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>
            <a:ln>
              <a:noFill/>
            </a:ln>
            <a:solidFill>
              <a:srgbClr val="0F5494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>
            <a:ln>
              <a:noFill/>
            </a:ln>
            <a:solidFill>
              <a:srgbClr val="0F5494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1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1118</Words>
  <Application>Microsoft Office PowerPoint</Application>
  <PresentationFormat>Bildschirmpräsentation (4:3)</PresentationFormat>
  <Paragraphs>241</Paragraphs>
  <Slides>20</Slides>
  <Notes>18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45" baseType="lpstr">
      <vt:lpstr>MS PGothic</vt:lpstr>
      <vt:lpstr>MS PGothic</vt:lpstr>
      <vt:lpstr>Arial</vt:lpstr>
      <vt:lpstr>Bauhaus 93</vt:lpstr>
      <vt:lpstr>Bernard MT Condensed</vt:lpstr>
      <vt:lpstr>Britannic Bold</vt:lpstr>
      <vt:lpstr>Calibri</vt:lpstr>
      <vt:lpstr>MV Boli</vt:lpstr>
      <vt:lpstr>Roboto Condensed Bold</vt:lpstr>
      <vt:lpstr>Symbol</vt:lpstr>
      <vt:lpstr>Verdana</vt:lpstr>
      <vt:lpstr>Wingdings</vt:lpstr>
      <vt:lpstr>Slide_Master</vt:lpstr>
      <vt:lpstr>20_Slide_Master</vt:lpstr>
      <vt:lpstr>9_Slide_Master</vt:lpstr>
      <vt:lpstr>14_Slide_Master</vt:lpstr>
      <vt:lpstr>11_Slide_Master</vt:lpstr>
      <vt:lpstr>10_Slide_Master</vt:lpstr>
      <vt:lpstr>17_Slide_Master</vt:lpstr>
      <vt:lpstr>15_Slide_Master</vt:lpstr>
      <vt:lpstr>5_Slide_Master</vt:lpstr>
      <vt:lpstr>2_Blank</vt:lpstr>
      <vt:lpstr>Blank</vt:lpstr>
      <vt:lpstr>1_Blank</vt:lpstr>
      <vt:lpstr>Bitmap-Bild</vt:lpstr>
      <vt:lpstr> EU Market Design Proposal –  Essentials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Adapt Rules to new Realities (…and save money)</vt:lpstr>
      <vt:lpstr>Adapt Rules to new Realities (…and save money)</vt:lpstr>
      <vt:lpstr>Use Market Forces to Bring Prices down &amp; Reduce Distortions from State Interventions</vt:lpstr>
      <vt:lpstr>Use Market Forces to Bring Prices down &amp; Reduce Distortions from State Interventions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</vt:lpstr>
    </vt:vector>
  </TitlesOfParts>
  <Company>European Commission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turneem</dc:creator>
  <cp:lastModifiedBy>Oliver Koch</cp:lastModifiedBy>
  <cp:revision>372</cp:revision>
  <cp:lastPrinted>2015-09-03T09:50:21Z</cp:lastPrinted>
  <dcterms:created xsi:type="dcterms:W3CDTF">2011-10-28T10:25:18Z</dcterms:created>
  <dcterms:modified xsi:type="dcterms:W3CDTF">2017-06-06T08:38:56Z</dcterms:modified>
</cp:coreProperties>
</file>